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62"/>
  </p:notesMasterIdLst>
  <p:handoutMasterIdLst>
    <p:handoutMasterId r:id="rId63"/>
  </p:handoutMasterIdLst>
  <p:sldIdLst>
    <p:sldId id="260" r:id="rId2"/>
    <p:sldId id="261" r:id="rId3"/>
    <p:sldId id="262" r:id="rId4"/>
    <p:sldId id="257" r:id="rId5"/>
    <p:sldId id="271" r:id="rId6"/>
    <p:sldId id="266" r:id="rId7"/>
    <p:sldId id="272" r:id="rId8"/>
    <p:sldId id="265" r:id="rId9"/>
    <p:sldId id="258" r:id="rId10"/>
    <p:sldId id="263" r:id="rId11"/>
    <p:sldId id="350" r:id="rId12"/>
    <p:sldId id="351" r:id="rId13"/>
    <p:sldId id="267" r:id="rId14"/>
    <p:sldId id="264" r:id="rId15"/>
    <p:sldId id="303" r:id="rId16"/>
    <p:sldId id="304" r:id="rId17"/>
    <p:sldId id="305" r:id="rId18"/>
    <p:sldId id="306" r:id="rId19"/>
    <p:sldId id="307" r:id="rId20"/>
    <p:sldId id="348" r:id="rId21"/>
    <p:sldId id="341" r:id="rId22"/>
    <p:sldId id="342" r:id="rId23"/>
    <p:sldId id="320" r:id="rId24"/>
    <p:sldId id="321" r:id="rId25"/>
    <p:sldId id="322" r:id="rId26"/>
    <p:sldId id="323" r:id="rId27"/>
    <p:sldId id="324" r:id="rId28"/>
    <p:sldId id="325" r:id="rId29"/>
    <p:sldId id="277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49" r:id="rId39"/>
    <p:sldId id="343" r:id="rId40"/>
    <p:sldId id="344" r:id="rId41"/>
    <p:sldId id="345" r:id="rId42"/>
    <p:sldId id="280" r:id="rId43"/>
    <p:sldId id="326" r:id="rId44"/>
    <p:sldId id="327" r:id="rId45"/>
    <p:sldId id="328" r:id="rId46"/>
    <p:sldId id="329" r:id="rId47"/>
    <p:sldId id="268" r:id="rId48"/>
    <p:sldId id="269" r:id="rId49"/>
    <p:sldId id="300" r:id="rId50"/>
    <p:sldId id="308" r:id="rId51"/>
    <p:sldId id="309" r:id="rId52"/>
    <p:sldId id="346" r:id="rId53"/>
    <p:sldId id="330" r:id="rId54"/>
    <p:sldId id="295" r:id="rId55"/>
    <p:sldId id="339" r:id="rId56"/>
    <p:sldId id="360" r:id="rId57"/>
    <p:sldId id="347" r:id="rId58"/>
    <p:sldId id="298" r:id="rId59"/>
    <p:sldId id="331" r:id="rId60"/>
    <p:sldId id="301" r:id="rId61"/>
  </p:sldIdLst>
  <p:sldSz cx="8640763" cy="51435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7148" autoAdjust="0"/>
  </p:normalViewPr>
  <p:slideViewPr>
    <p:cSldViewPr snapToGrid="0">
      <p:cViewPr varScale="1">
        <p:scale>
          <a:sx n="74" d="100"/>
          <a:sy n="74" d="100"/>
        </p:scale>
        <p:origin x="14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986F2-23CB-45D6-A372-EB5E51BBF901}" type="datetimeFigureOut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560D-3E95-41BB-8FAE-A02078624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811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80B4AB-883B-4496-A506-B7143E2D1885}" type="datetimeFigureOut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36613" y="1143000"/>
            <a:ext cx="5184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BC127-5E28-4E53-B878-33009A792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6534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HYU</a:t>
            </a:r>
            <a:r>
              <a:rPr lang="ko-KR" altLang="en-US" dirty="0" smtClean="0"/>
              <a:t>ⓔ</a:t>
            </a:r>
            <a:r>
              <a:rPr lang="en-US" altLang="ko-KR" dirty="0" smtClean="0"/>
              <a:t>mini Project</a:t>
            </a:r>
            <a:r>
              <a:rPr lang="ko-KR" altLang="en-US" dirty="0" smtClean="0"/>
              <a:t>는 기존의 한양대학교 애플리케이션에서 학생들에게 자주 이용되는 필수적인 기능만을 추출하여 좀 더 사용하기 편하게 </a:t>
            </a:r>
            <a:r>
              <a:rPr lang="ko-KR" altLang="en-US" dirty="0" err="1" smtClean="0"/>
              <a:t>리팩토링하여</a:t>
            </a:r>
            <a:r>
              <a:rPr lang="ko-KR" altLang="en-US" dirty="0" smtClean="0"/>
              <a:t> 서비스를 제공하기 위해 시작되었습니다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236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65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전체 </a:t>
            </a:r>
            <a:r>
              <a:rPr kumimoji="1" lang="en-US" altLang="ko-KR" dirty="0" smtClean="0"/>
              <a:t>precondition</a:t>
            </a:r>
            <a:r>
              <a:rPr kumimoji="1" lang="ko-KR" altLang="en-US" dirty="0" smtClean="0"/>
              <a:t>설명 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104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기능 설명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Master</a:t>
            </a:r>
            <a:r>
              <a:rPr kumimoji="1" lang="ko-KR" altLang="en-US" dirty="0" smtClean="0"/>
              <a:t> 가능 기능 설명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984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Trigger, Pre</a:t>
            </a:r>
            <a:r>
              <a:rPr kumimoji="1" lang="en-US" altLang="ko-KR" baseline="0" dirty="0" smtClean="0"/>
              <a:t> condition</a:t>
            </a:r>
            <a:r>
              <a:rPr kumimoji="1" lang="ko-KR" altLang="en-US" baseline="0" dirty="0" smtClean="0"/>
              <a:t>들 설명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643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945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216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기존의 한양대학교 애플리케이션은 서울캠퍼스</a:t>
            </a:r>
            <a:r>
              <a:rPr lang="en-US" altLang="ko-KR" dirty="0" smtClean="0"/>
              <a:t>, ERICA</a:t>
            </a:r>
            <a:r>
              <a:rPr lang="ko-KR" altLang="en-US" dirty="0" smtClean="0"/>
              <a:t>캠퍼스의 모든 </a:t>
            </a:r>
            <a:r>
              <a:rPr lang="ko-KR" altLang="en-US" dirty="0" err="1" smtClean="0"/>
              <a:t>학부생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교직원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사무원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대학원생이 사용했다면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저희 애플리케이션은 오로지 </a:t>
            </a:r>
            <a:r>
              <a:rPr lang="en-US" altLang="ko-KR" dirty="0" smtClean="0"/>
              <a:t>ERICA </a:t>
            </a:r>
            <a:r>
              <a:rPr lang="ko-KR" altLang="en-US" dirty="0" smtClean="0"/>
              <a:t>캠퍼스의 </a:t>
            </a:r>
            <a:r>
              <a:rPr lang="ko-KR" altLang="en-US" dirty="0" err="1" smtClean="0"/>
              <a:t>학부생만을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타겟으로하여</a:t>
            </a:r>
            <a:r>
              <a:rPr lang="ko-KR" altLang="en-US" dirty="0" smtClean="0"/>
              <a:t> 더 쉽게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간편하게 필요한 기능에 접근하게끔 만들었습니다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753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이터레이션</a:t>
            </a:r>
            <a:r>
              <a:rPr lang="ko-KR" altLang="en-US" dirty="0" smtClean="0"/>
              <a:t> 중에 요구사항 변경이 없음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효율적인 분업</a:t>
            </a:r>
            <a:endParaRPr lang="en-US" altLang="ko-KR" dirty="0" smtClean="0"/>
          </a:p>
          <a:p>
            <a:r>
              <a:rPr lang="ko-KR" altLang="en-US" dirty="0" smtClean="0"/>
              <a:t>빠른 개발</a:t>
            </a:r>
            <a:endParaRPr lang="en-US" altLang="ko-KR" dirty="0" smtClean="0"/>
          </a:p>
          <a:p>
            <a:r>
              <a:rPr lang="ko-KR" altLang="en-US" dirty="0" smtClean="0"/>
              <a:t>주기적인 요구사항 </a:t>
            </a:r>
            <a:r>
              <a:rPr lang="ko-KR" altLang="en-US" dirty="0" err="1" smtClean="0"/>
              <a:t>리뉴얼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495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57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30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87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362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75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315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96" y="841772"/>
            <a:ext cx="6480572" cy="1790700"/>
          </a:xfrm>
        </p:spPr>
        <p:txBody>
          <a:bodyPr anchor="b"/>
          <a:lstStyle>
            <a:lvl1pPr algn="ctr">
              <a:defRPr sz="4252"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096" y="2701528"/>
            <a:ext cx="6480572" cy="1241822"/>
          </a:xfrm>
        </p:spPr>
        <p:txBody>
          <a:bodyPr/>
          <a:lstStyle>
            <a:lvl1pPr marL="0" indent="0" algn="ctr">
              <a:buNone/>
              <a:defRPr sz="170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324018" indent="0" algn="ctr">
              <a:buNone/>
              <a:defRPr sz="1417"/>
            </a:lvl2pPr>
            <a:lvl3pPr marL="648035" indent="0" algn="ctr">
              <a:buNone/>
              <a:defRPr sz="1276"/>
            </a:lvl3pPr>
            <a:lvl4pPr marL="972053" indent="0" algn="ctr">
              <a:buNone/>
              <a:defRPr sz="1134"/>
            </a:lvl4pPr>
            <a:lvl5pPr marL="1296071" indent="0" algn="ctr">
              <a:buNone/>
              <a:defRPr sz="1134"/>
            </a:lvl5pPr>
            <a:lvl6pPr marL="1620088" indent="0" algn="ctr">
              <a:buNone/>
              <a:defRPr sz="1134"/>
            </a:lvl6pPr>
            <a:lvl7pPr marL="1944106" indent="0" algn="ctr">
              <a:buNone/>
              <a:defRPr sz="1134"/>
            </a:lvl7pPr>
            <a:lvl8pPr marL="2268123" indent="0" algn="ctr">
              <a:buNone/>
              <a:defRPr sz="1134"/>
            </a:lvl8pPr>
            <a:lvl9pPr marL="2592141" indent="0" algn="ctr">
              <a:buNone/>
              <a:defRPr sz="1134"/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631CC-EF27-4EE7-BE47-1B05EE493A8E}" type="datetime1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272167" y="4533900"/>
            <a:ext cx="9185097" cy="172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875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497AC-CFC5-4A95-80BA-723AF1C0E699}" type="datetime1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234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83546" y="273844"/>
            <a:ext cx="1863165" cy="4358879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052" y="273844"/>
            <a:ext cx="5481484" cy="435887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05FC7-3EEE-4A6D-BDDF-35BC1B651698}" type="datetime1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7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A64B-43B6-4684-97B6-780C316867B3}" type="datetime1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5281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52" y="1282304"/>
            <a:ext cx="7452658" cy="2139553"/>
          </a:xfrm>
        </p:spPr>
        <p:txBody>
          <a:bodyPr anchor="b"/>
          <a:lstStyle>
            <a:lvl1pPr>
              <a:defRPr sz="425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552" y="3442098"/>
            <a:ext cx="7452658" cy="1125140"/>
          </a:xfrm>
        </p:spPr>
        <p:txBody>
          <a:bodyPr/>
          <a:lstStyle>
            <a:lvl1pPr marL="0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1pPr>
            <a:lvl2pPr marL="324018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2pPr>
            <a:lvl3pPr marL="648035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3pPr>
            <a:lvl4pPr marL="97205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4pPr>
            <a:lvl5pPr marL="129607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5pPr>
            <a:lvl6pPr marL="1620088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6pPr>
            <a:lvl7pPr marL="1944106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7pPr>
            <a:lvl8pPr marL="226812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8pPr>
            <a:lvl9pPr marL="259214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ED769-91DB-423B-8360-C07BFC09C0B8}" type="datetime1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24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53" y="1369219"/>
            <a:ext cx="3672324" cy="326350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4386" y="1369219"/>
            <a:ext cx="3672324" cy="326350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A93A-9C16-4401-B9DD-CECCD673AB8D}" type="datetime1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669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273844"/>
            <a:ext cx="7452658" cy="99417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178" y="1260872"/>
            <a:ext cx="3655447" cy="617934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178" y="1878806"/>
            <a:ext cx="3655447" cy="27634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386" y="1260872"/>
            <a:ext cx="3673450" cy="617934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74386" y="1878806"/>
            <a:ext cx="3673450" cy="27634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4205-CAAB-430F-BA45-1FF43AA239E9}" type="datetime1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7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9EAF-5DF3-47C3-9BC8-BB1CFA21E5D5}" type="datetime1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11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B368-EE75-4D52-B018-79D33C119C2B}" type="datetime1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234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42900"/>
            <a:ext cx="2786871" cy="1200150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450" y="740569"/>
            <a:ext cx="4374386" cy="3655219"/>
          </a:xfrm>
        </p:spPr>
        <p:txBody>
          <a:bodyPr/>
          <a:lstStyle>
            <a:lvl1pPr>
              <a:defRPr sz="2268"/>
            </a:lvl1pPr>
            <a:lvl2pPr>
              <a:defRPr sz="1984"/>
            </a:lvl2pPr>
            <a:lvl3pPr>
              <a:defRPr sz="1701"/>
            </a:lvl3pPr>
            <a:lvl4pPr>
              <a:defRPr sz="1417"/>
            </a:lvl4pPr>
            <a:lvl5pPr>
              <a:defRPr sz="1417"/>
            </a:lvl5pPr>
            <a:lvl6pPr>
              <a:defRPr sz="1417"/>
            </a:lvl6pPr>
            <a:lvl7pPr>
              <a:defRPr sz="1417"/>
            </a:lvl7pPr>
            <a:lvl8pPr>
              <a:defRPr sz="1417"/>
            </a:lvl8pPr>
            <a:lvl9pPr>
              <a:defRPr sz="141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543050"/>
            <a:ext cx="2786871" cy="285869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1D2C7-9331-41E1-A2B4-6C7C19BFF59D}" type="datetime1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6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42900"/>
            <a:ext cx="2786871" cy="1200150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73450" y="740569"/>
            <a:ext cx="4374386" cy="3655219"/>
          </a:xfrm>
        </p:spPr>
        <p:txBody>
          <a:bodyPr anchor="t"/>
          <a:lstStyle>
            <a:lvl1pPr marL="0" indent="0">
              <a:buNone/>
              <a:defRPr sz="2268"/>
            </a:lvl1pPr>
            <a:lvl2pPr marL="324018" indent="0">
              <a:buNone/>
              <a:defRPr sz="1984"/>
            </a:lvl2pPr>
            <a:lvl3pPr marL="648035" indent="0">
              <a:buNone/>
              <a:defRPr sz="1701"/>
            </a:lvl3pPr>
            <a:lvl4pPr marL="972053" indent="0">
              <a:buNone/>
              <a:defRPr sz="1417"/>
            </a:lvl4pPr>
            <a:lvl5pPr marL="1296071" indent="0">
              <a:buNone/>
              <a:defRPr sz="1417"/>
            </a:lvl5pPr>
            <a:lvl6pPr marL="1620088" indent="0">
              <a:buNone/>
              <a:defRPr sz="1417"/>
            </a:lvl6pPr>
            <a:lvl7pPr marL="1944106" indent="0">
              <a:buNone/>
              <a:defRPr sz="1417"/>
            </a:lvl7pPr>
            <a:lvl8pPr marL="2268123" indent="0">
              <a:buNone/>
              <a:defRPr sz="1417"/>
            </a:lvl8pPr>
            <a:lvl9pPr marL="2592141" indent="0">
              <a:buNone/>
              <a:defRPr sz="141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543050"/>
            <a:ext cx="2786871" cy="285869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8C9F-905F-4530-8A3B-34BCAD88E7C3}" type="datetime1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87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-119641" y="-137160"/>
            <a:ext cx="8863429" cy="14051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053" y="273844"/>
            <a:ext cx="7452658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Hello World!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53" y="1369219"/>
            <a:ext cx="7452658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052" y="4767263"/>
            <a:ext cx="194417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BCEFB-0C7D-4ECA-807A-5C57EC77C192}" type="datetime1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2253" y="4767263"/>
            <a:ext cx="291625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02539" y="4767263"/>
            <a:ext cx="194417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111333" y="4717132"/>
            <a:ext cx="8863429" cy="5793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1934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48035" rtl="0" eaLnBrk="1" latinLnBrk="1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Roboto" panose="02000000000000000000" pitchFamily="2" charset="0"/>
          <a:ea typeface="나눔고딕" panose="020D0604000000000000" pitchFamily="50" charset="-127"/>
          <a:cs typeface="Roboto" panose="02000000000000000000" pitchFamily="2" charset="0"/>
        </a:defRPr>
      </a:lvl1pPr>
    </p:titleStyle>
    <p:bodyStyle>
      <a:lvl1pPr marL="162009" indent="-162009" algn="l" defTabSz="648035" rtl="0" eaLnBrk="1" latinLnBrk="1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1984" kern="1200" baseline="0">
          <a:solidFill>
            <a:schemeClr val="tx1"/>
          </a:solidFill>
          <a:latin typeface="+mn-lt"/>
          <a:ea typeface="나눔고딕" panose="020D0604000000000000" pitchFamily="50" charset="-127"/>
          <a:cs typeface="Roboto Light" panose="02000000000000000000" pitchFamily="2" charset="0"/>
        </a:defRPr>
      </a:lvl1pPr>
      <a:lvl2pPr marL="486026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10044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134062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458079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782097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2106115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430132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754150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1pPr>
      <a:lvl2pPr marL="324018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2pPr>
      <a:lvl3pPr marL="648035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3pPr>
      <a:lvl4pPr marL="972053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296071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620088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1944106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268123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592141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33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f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iff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f"/><Relationship Id="rId5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9696" y="2407245"/>
            <a:ext cx="5562004" cy="1083072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Software Engineering</a:t>
            </a:r>
            <a:endParaRPr lang="ko-KR" altLang="en-US" dirty="0">
              <a:solidFill>
                <a:schemeClr val="bg1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378498" y="3259534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r>
              <a:rPr lang="en-US" altLang="ko-KR" sz="4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Intermediate Report</a:t>
            </a:r>
            <a:endParaRPr lang="ko-KR" altLang="en-US" sz="4000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08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459581"/>
          </a:xfrm>
        </p:spPr>
        <p:txBody>
          <a:bodyPr/>
          <a:lstStyle/>
          <a:p>
            <a:r>
              <a:rPr lang="en-US" altLang="ko-KR" dirty="0" smtClean="0"/>
              <a:t>How can we apply Scrum to our project?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94053" y="2676157"/>
            <a:ext cx="5873288" cy="459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Apply </a:t>
            </a:r>
            <a:r>
              <a:rPr lang="en-US" altLang="ko-KR" sz="3200" b="1" dirty="0"/>
              <a:t>XP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Methodology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94053" y="2022688"/>
            <a:ext cx="5873288" cy="459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 smtClean="0">
                <a:solidFill>
                  <a:schemeClr val="bg1">
                    <a:lumMod val="50000"/>
                  </a:schemeClr>
                </a:solidFill>
              </a:rPr>
              <a:t>Free </a:t>
            </a:r>
            <a:r>
              <a:rPr lang="en-US" altLang="ko-KR" sz="3200" b="1" dirty="0" smtClean="0"/>
              <a:t>Member Switching</a:t>
            </a:r>
            <a:endParaRPr lang="ko-KR" altLang="en-US" sz="3200" b="1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4053" y="3329626"/>
            <a:ext cx="5873288" cy="459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 smtClean="0"/>
              <a:t>Daily Scrum Meeting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8756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Scrum planning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Gantt Chart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3" y="1932216"/>
            <a:ext cx="7263158" cy="26011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46600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Scrum planning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Four Sprints / Iteration.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82" y="1877542"/>
            <a:ext cx="6865400" cy="224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98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02792" y="2938407"/>
            <a:ext cx="5640516" cy="1545511"/>
          </a:xfrm>
        </p:spPr>
        <p:txBody>
          <a:bodyPr>
            <a:noAutofit/>
          </a:bodyPr>
          <a:lstStyle/>
          <a:p>
            <a:r>
              <a:rPr lang="en-US" altLang="ko-KR" sz="138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SRS</a:t>
            </a:r>
            <a:endParaRPr lang="ko-KR" altLang="en-US" sz="13800" b="1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90422" y="476498"/>
            <a:ext cx="2784028" cy="44717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en-US" altLang="ko-KR" sz="287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ko-KR" altLang="en-US" sz="28700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15218" y="4006922"/>
            <a:ext cx="9194800" cy="180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316928" y="4179870"/>
            <a:ext cx="9194800" cy="10550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927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322450" y="-112992"/>
            <a:ext cx="9285668" cy="1381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SRS Format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650436"/>
            <a:ext cx="7452658" cy="2350253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Introduction</a:t>
            </a:r>
          </a:p>
          <a:p>
            <a:pPr lvl="1"/>
            <a:r>
              <a:rPr lang="en-US" altLang="ko-KR" sz="2000" dirty="0" smtClean="0"/>
              <a:t>Purpose</a:t>
            </a:r>
          </a:p>
          <a:p>
            <a:pPr lvl="1"/>
            <a:r>
              <a:rPr lang="en-US" altLang="ko-KR" sz="2000" dirty="0" smtClean="0"/>
              <a:t>Scope of Project</a:t>
            </a:r>
          </a:p>
          <a:p>
            <a:pPr lvl="1"/>
            <a:r>
              <a:rPr lang="en-US" altLang="ko-KR" sz="2000" dirty="0" smtClean="0"/>
              <a:t>Glossary</a:t>
            </a:r>
          </a:p>
          <a:p>
            <a:pPr lvl="1"/>
            <a:r>
              <a:rPr lang="en-US" altLang="ko-KR" sz="2000" dirty="0" smtClean="0"/>
              <a:t>Overview of Document</a:t>
            </a:r>
          </a:p>
        </p:txBody>
      </p:sp>
    </p:spTree>
    <p:extLst>
      <p:ext uri="{BB962C8B-B14F-4D97-AF65-F5344CB8AC3E}">
        <p14:creationId xmlns:p14="http://schemas.microsoft.com/office/powerpoint/2010/main" val="1537581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322450" y="-112992"/>
            <a:ext cx="9285668" cy="1381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SRS Format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654852"/>
            <a:ext cx="7452658" cy="2790042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Overall </a:t>
            </a:r>
            <a:r>
              <a:rPr lang="en-US" altLang="ko-KR" sz="2400" dirty="0"/>
              <a:t>Description</a:t>
            </a:r>
          </a:p>
          <a:p>
            <a:pPr lvl="1"/>
            <a:r>
              <a:rPr lang="en-US" altLang="ko-KR" sz="2000" dirty="0"/>
              <a:t>System Environment</a:t>
            </a:r>
          </a:p>
          <a:p>
            <a:pPr lvl="1"/>
            <a:r>
              <a:rPr lang="en-US" altLang="ko-KR" sz="2000" dirty="0"/>
              <a:t>User Characteristics</a:t>
            </a:r>
          </a:p>
          <a:p>
            <a:pPr lvl="1"/>
            <a:r>
              <a:rPr lang="en-US" altLang="ko-KR" sz="2000" dirty="0"/>
              <a:t>Use Cases</a:t>
            </a:r>
          </a:p>
          <a:p>
            <a:pPr lvl="2"/>
            <a:r>
              <a:rPr lang="en-US" altLang="ko-KR" sz="1800" dirty="0"/>
              <a:t>Use Case 1: </a:t>
            </a:r>
            <a:r>
              <a:rPr lang="en-US" altLang="ko-KR" sz="1800" dirty="0" smtClean="0"/>
              <a:t>Login System</a:t>
            </a:r>
            <a:endParaRPr lang="en-US" altLang="ko-KR" sz="1800" dirty="0"/>
          </a:p>
          <a:p>
            <a:pPr lvl="3"/>
            <a:r>
              <a:rPr lang="en-US" altLang="ko-KR" sz="1600" dirty="0"/>
              <a:t>Description</a:t>
            </a:r>
          </a:p>
          <a:p>
            <a:pPr lvl="3"/>
            <a:r>
              <a:rPr lang="en-US" altLang="ko-KR" sz="1600" dirty="0"/>
              <a:t>Use Case Diagram</a:t>
            </a:r>
          </a:p>
          <a:p>
            <a:pPr lvl="2"/>
            <a:r>
              <a:rPr lang="en-US" altLang="ko-KR" sz="1800" dirty="0"/>
              <a:t>Use Case 2</a:t>
            </a:r>
            <a:r>
              <a:rPr lang="en-US" altLang="ko-KR" sz="1800" dirty="0" smtClean="0"/>
              <a:t>: Main Page</a:t>
            </a:r>
            <a:endParaRPr lang="en-US" altLang="ko-KR" sz="1800" dirty="0"/>
          </a:p>
          <a:p>
            <a:pPr lvl="2"/>
            <a:r>
              <a:rPr lang="en-US" altLang="ko-KR" sz="1800" dirty="0" smtClean="0"/>
              <a:t>…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4662331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650436"/>
            <a:ext cx="7452658" cy="2350253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Requirements </a:t>
            </a:r>
            <a:r>
              <a:rPr lang="en-US" altLang="ko-KR" sz="2400" dirty="0"/>
              <a:t>Specification</a:t>
            </a:r>
          </a:p>
          <a:p>
            <a:pPr lvl="1"/>
            <a:r>
              <a:rPr lang="en-US" altLang="ko-KR" sz="2000" dirty="0"/>
              <a:t>Use Case1: </a:t>
            </a:r>
            <a:r>
              <a:rPr lang="en-US" altLang="ko-KR" sz="2000" dirty="0" smtClean="0"/>
              <a:t>Login System</a:t>
            </a:r>
            <a:endParaRPr lang="en-US" altLang="ko-KR" sz="2000" dirty="0"/>
          </a:p>
          <a:p>
            <a:pPr lvl="2"/>
            <a:r>
              <a:rPr lang="en-US" altLang="ko-KR" sz="1800" dirty="0"/>
              <a:t>Functional Requirement1: </a:t>
            </a:r>
            <a:r>
              <a:rPr lang="en-US" altLang="ko-KR" sz="1800" dirty="0" smtClean="0"/>
              <a:t>…</a:t>
            </a:r>
            <a:endParaRPr lang="en-US" altLang="ko-KR" sz="1800" dirty="0"/>
          </a:p>
          <a:p>
            <a:pPr lvl="2"/>
            <a:r>
              <a:rPr lang="en-US" altLang="ko-KR" sz="1800" dirty="0"/>
              <a:t>Functional Requirement2: </a:t>
            </a:r>
            <a:r>
              <a:rPr lang="en-US" altLang="ko-KR" sz="1800" dirty="0" smtClean="0"/>
              <a:t>…</a:t>
            </a:r>
            <a:endParaRPr lang="en-US" altLang="ko-KR" sz="1800" dirty="0"/>
          </a:p>
          <a:p>
            <a:pPr lvl="2"/>
            <a:r>
              <a:rPr lang="en-US" altLang="ko-KR" sz="1800" dirty="0"/>
              <a:t>…</a:t>
            </a:r>
          </a:p>
          <a:p>
            <a:pPr lvl="2"/>
            <a:r>
              <a:rPr lang="en-US" altLang="ko-KR" sz="1800" dirty="0"/>
              <a:t>Non-functional </a:t>
            </a:r>
            <a:r>
              <a:rPr lang="en-US" altLang="ko-KR" sz="1800" dirty="0" smtClean="0"/>
              <a:t>Requirement5: …</a:t>
            </a:r>
            <a:endParaRPr lang="en-US" altLang="ko-KR" sz="1800" dirty="0"/>
          </a:p>
          <a:p>
            <a:pPr lvl="2"/>
            <a:r>
              <a:rPr lang="en-US" altLang="ko-KR" sz="1800" dirty="0"/>
              <a:t>…</a:t>
            </a:r>
          </a:p>
          <a:p>
            <a:pPr lvl="1"/>
            <a:r>
              <a:rPr lang="en-US" altLang="ko-KR" sz="2000" dirty="0"/>
              <a:t>Use Case2: </a:t>
            </a:r>
            <a:r>
              <a:rPr lang="en-US" altLang="ko-KR" sz="2000" dirty="0" smtClean="0"/>
              <a:t>Main Page</a:t>
            </a:r>
            <a:endParaRPr lang="en-US" altLang="ko-KR" sz="2000" dirty="0"/>
          </a:p>
          <a:p>
            <a:pPr lvl="2"/>
            <a:r>
              <a:rPr lang="en-US" altLang="ko-KR" sz="1800" dirty="0" smtClean="0"/>
              <a:t>Functional Requirement1: …</a:t>
            </a:r>
          </a:p>
          <a:p>
            <a:pPr lvl="2"/>
            <a:r>
              <a:rPr lang="en-US" altLang="ko-KR" sz="1800" dirty="0" smtClean="0"/>
              <a:t>…</a:t>
            </a:r>
          </a:p>
          <a:p>
            <a:pPr lvl="1"/>
            <a:r>
              <a:rPr lang="en-US" altLang="ko-KR" sz="2000" dirty="0" smtClean="0"/>
              <a:t>…</a:t>
            </a:r>
            <a:endParaRPr lang="en-US" altLang="ko-KR" sz="2000" dirty="0"/>
          </a:p>
          <a:p>
            <a:pPr lvl="1"/>
            <a:r>
              <a:rPr lang="en-US" altLang="ko-KR" sz="2000" dirty="0"/>
              <a:t>Non Functional Requirements</a:t>
            </a:r>
          </a:p>
          <a:p>
            <a:pPr lvl="2"/>
            <a:r>
              <a:rPr lang="en-US" altLang="ko-KR" sz="1800" dirty="0"/>
              <a:t>non-functional requirements 1</a:t>
            </a:r>
          </a:p>
          <a:p>
            <a:pPr lvl="2"/>
            <a:r>
              <a:rPr lang="en-US" altLang="ko-KR" sz="1800" dirty="0"/>
              <a:t>non-functional requirements 2</a:t>
            </a:r>
          </a:p>
          <a:p>
            <a:pPr lvl="2"/>
            <a:r>
              <a:rPr lang="en-US" altLang="ko-KR" sz="1800" dirty="0" smtClean="0"/>
              <a:t>…</a:t>
            </a:r>
            <a:r>
              <a:rPr lang="en-US" altLang="ko-KR" sz="2283" dirty="0" smtClean="0"/>
              <a:t/>
            </a:r>
            <a:br>
              <a:rPr lang="en-US" altLang="ko-KR" sz="2283" dirty="0" smtClean="0"/>
            </a:br>
            <a:endParaRPr lang="en-US" altLang="ko-KR" sz="2283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-322452" y="1222207"/>
            <a:ext cx="9285668" cy="38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-322452" y="4497847"/>
            <a:ext cx="9285668" cy="224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322450" y="-112992"/>
            <a:ext cx="9285668" cy="1381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SRS Format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-116390" y="4720175"/>
            <a:ext cx="8873544" cy="590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5525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6111E-6 -2.71605E-6 L 1.86111E-6 -0.436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Use Case 1. Login/Logout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17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Woo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  <p:pic>
        <p:nvPicPr>
          <p:cNvPr id="7" name="Picture 6" descr="스크린샷 2016-04-18 오후 3.33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226" y="1327091"/>
            <a:ext cx="4011372" cy="33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591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Description(User Scenario)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200" dirty="0" smtClean="0"/>
              <a:t>Want to check information -&gt;  1. Find Password 2. Input ID, Password -</a:t>
            </a:r>
            <a:r>
              <a:rPr lang="en-US" altLang="ko-KR" sz="1400" dirty="0" smtClean="0"/>
              <a:t>&gt; Change password </a:t>
            </a:r>
          </a:p>
          <a:p>
            <a:pPr marL="0" indent="0">
              <a:buNone/>
            </a:pPr>
            <a:endParaRPr lang="en-US" altLang="ko-KR" sz="1200" dirty="0" smtClean="0"/>
          </a:p>
          <a:p>
            <a:r>
              <a:rPr lang="en-US" altLang="ko-KR" dirty="0" smtClean="0"/>
              <a:t>Functional </a:t>
            </a:r>
            <a:r>
              <a:rPr lang="en-US" altLang="ko-KR" dirty="0"/>
              <a:t>Requirement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sz="1200" dirty="0" smtClean="0"/>
              <a:t> </a:t>
            </a:r>
            <a:r>
              <a:rPr lang="en-US" altLang="ko-KR" sz="1200" dirty="0" smtClean="0"/>
              <a:t>Log-in, Log-out,  Find Password, Change Password</a:t>
            </a:r>
          </a:p>
          <a:p>
            <a:pPr marL="0" indent="0">
              <a:buNone/>
            </a:pPr>
            <a:endParaRPr lang="en-US" altLang="ko-KR" sz="1200" dirty="0" smtClean="0"/>
          </a:p>
          <a:p>
            <a:r>
              <a:rPr lang="en-US" altLang="ko-KR" dirty="0" smtClean="0"/>
              <a:t>Non</a:t>
            </a:r>
            <a:r>
              <a:rPr lang="en-US" altLang="ko-KR" dirty="0"/>
              <a:t>-Functional </a:t>
            </a:r>
            <a:r>
              <a:rPr lang="en-US" altLang="ko-KR" dirty="0" smtClean="0"/>
              <a:t>Requirement</a:t>
            </a:r>
          </a:p>
          <a:p>
            <a:pPr marL="0" indent="0">
              <a:buNone/>
            </a:pPr>
            <a:r>
              <a:rPr lang="en-US" altLang="ko-KR" sz="1200" dirty="0" smtClean="0"/>
              <a:t>Easy to know, Simple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18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Woo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6572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19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Woo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  <p:pic>
        <p:nvPicPr>
          <p:cNvPr id="7" name="Picture 6" descr="스크린샷 2016-04-18 오후 8.05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46" y="1616202"/>
            <a:ext cx="1659807" cy="2430208"/>
          </a:xfrm>
          <a:prstGeom prst="rect">
            <a:avLst/>
          </a:prstGeom>
        </p:spPr>
      </p:pic>
      <p:pic>
        <p:nvPicPr>
          <p:cNvPr id="11" name="Content Placeholder 10" descr="스크린샷 2016-04-18 오후 8.08.34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5" t="-44" r="410"/>
          <a:stretch>
            <a:fillRect/>
          </a:stretch>
        </p:blipFill>
        <p:spPr>
          <a:xfrm>
            <a:off x="97694" y="1620193"/>
            <a:ext cx="1663693" cy="2426218"/>
          </a:xfrm>
        </p:spPr>
      </p:pic>
      <p:pic>
        <p:nvPicPr>
          <p:cNvPr id="12" name="Picture 11" descr="스크린샷 2016-04-18 오후 8.10.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980" y="1628333"/>
            <a:ext cx="1658786" cy="2409934"/>
          </a:xfrm>
          <a:prstGeom prst="rect">
            <a:avLst/>
          </a:prstGeom>
        </p:spPr>
      </p:pic>
      <p:pic>
        <p:nvPicPr>
          <p:cNvPr id="14" name="Picture 13" descr="스크린샷 2016-04-18 오후 8.18.3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79" y="1636476"/>
            <a:ext cx="1633168" cy="2393651"/>
          </a:xfrm>
          <a:prstGeom prst="rect">
            <a:avLst/>
          </a:prstGeom>
        </p:spPr>
      </p:pic>
      <p:pic>
        <p:nvPicPr>
          <p:cNvPr id="15" name="Picture 14" descr="스크린샷 2016-04-18 오후 8.19.0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466" y="1628335"/>
            <a:ext cx="1646944" cy="240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823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266700" y="3691334"/>
            <a:ext cx="9194800" cy="1083072"/>
            <a:chOff x="-266700" y="3678634"/>
            <a:chExt cx="9194800" cy="1083072"/>
          </a:xfrm>
        </p:grpSpPr>
        <p:sp>
          <p:nvSpPr>
            <p:cNvPr id="7" name="제목 1"/>
            <p:cNvSpPr txBox="1">
              <a:spLocks/>
            </p:cNvSpPr>
            <p:nvPr/>
          </p:nvSpPr>
          <p:spPr>
            <a:xfrm>
              <a:off x="279996" y="3678634"/>
              <a:ext cx="5562004" cy="10830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648035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252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Roboto Black" panose="02000000000000000000" pitchFamily="2" charset="0"/>
                </a:defRPr>
              </a:lvl1pPr>
            </a:lstStyle>
            <a:p>
              <a:pPr algn="l"/>
              <a:r>
                <a:rPr lang="en-US" altLang="ko-KR" sz="5400" dirty="0" smtClean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I </a:t>
              </a:r>
              <a:r>
                <a:rPr lang="en-US" altLang="ko-KR" sz="4800" dirty="0" smtClean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n d e x</a:t>
              </a:r>
              <a:endParaRPr lang="ko-KR" altLang="en-US" sz="4800" dirty="0">
                <a:solidFill>
                  <a:schemeClr val="bg1"/>
                </a:solidFill>
                <a:latin typeface="Roboto Black" panose="02000000000000000000" pitchFamily="2" charset="0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-266700" y="4532511"/>
              <a:ext cx="9194800" cy="15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제목 1"/>
          <p:cNvSpPr txBox="1">
            <a:spLocks/>
          </p:cNvSpPr>
          <p:nvPr/>
        </p:nvSpPr>
        <p:spPr>
          <a:xfrm>
            <a:off x="406996" y="1333500"/>
            <a:ext cx="7276504" cy="287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r>
              <a:rPr lang="en-US" altLang="ko-KR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About our Application</a:t>
            </a:r>
          </a:p>
          <a:p>
            <a:pPr algn="l"/>
            <a:r>
              <a:rPr lang="en-US" altLang="ko-KR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Scrum</a:t>
            </a:r>
          </a:p>
          <a:p>
            <a:pPr algn="l"/>
            <a:r>
              <a:rPr lang="en-US" altLang="ko-KR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SRS</a:t>
            </a:r>
          </a:p>
          <a:p>
            <a:pPr algn="l"/>
            <a:r>
              <a:rPr lang="en-US" altLang="ko-KR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 Analysis Model</a:t>
            </a:r>
          </a:p>
          <a:p>
            <a:pPr algn="l"/>
            <a:endParaRPr lang="en-US" altLang="ko-KR" sz="32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n-US" altLang="ko-KR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3488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9438E-6 4.93827E-7 L -4.19438E-6 -0.667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ntr" presetSubtype="4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6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2.</a:t>
            </a:r>
            <a:r>
              <a:rPr lang="en-US" altLang="ko-KR" dirty="0" smtClean="0"/>
              <a:t> Main 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378344"/>
          </a:xfrm>
        </p:spPr>
        <p:txBody>
          <a:bodyPr/>
          <a:lstStyle/>
          <a:p>
            <a:r>
              <a:rPr lang="en-US" altLang="ko-KR" dirty="0" smtClean="0"/>
              <a:t>Use Case Diagram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20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49" y="1848766"/>
            <a:ext cx="4263866" cy="28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511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2.</a:t>
            </a:r>
            <a:r>
              <a:rPr lang="en-US" altLang="ko-KR" dirty="0" smtClean="0"/>
              <a:t> Main 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378344"/>
          </a:xfrm>
        </p:spPr>
        <p:txBody>
          <a:bodyPr/>
          <a:lstStyle/>
          <a:p>
            <a:r>
              <a:rPr lang="en-US" altLang="ko-KR" dirty="0" smtClean="0"/>
              <a:t>Description(User </a:t>
            </a:r>
            <a:r>
              <a:rPr lang="en-US" altLang="ko-KR" dirty="0"/>
              <a:t>Scenario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21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3584472" y="2420626"/>
            <a:ext cx="1471555" cy="950399"/>
            <a:chOff x="3584472" y="2420626"/>
            <a:chExt cx="1471555" cy="950399"/>
          </a:xfrm>
        </p:grpSpPr>
        <p:sp>
          <p:nvSpPr>
            <p:cNvPr id="10" name="내용 개체 틀 2"/>
            <p:cNvSpPr txBox="1">
              <a:spLocks/>
            </p:cNvSpPr>
            <p:nvPr/>
          </p:nvSpPr>
          <p:spPr>
            <a:xfrm>
              <a:off x="3680366" y="2420626"/>
              <a:ext cx="1279769" cy="7914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b="1" dirty="0" smtClean="0"/>
                <a:t>Login</a:t>
              </a:r>
            </a:p>
            <a:p>
              <a:pPr marL="0" indent="0" algn="ctr">
                <a:buNone/>
              </a:pPr>
              <a:r>
                <a:rPr lang="en-US" altLang="ko-KR" b="1" dirty="0" smtClean="0"/>
                <a:t>Succeed</a:t>
              </a:r>
              <a:endParaRPr lang="ko-KR" altLang="en-US" b="1" dirty="0"/>
            </a:p>
          </p:txBody>
        </p:sp>
        <p:sp>
          <p:nvSpPr>
            <p:cNvPr id="11" name="오른쪽 화살표 10"/>
            <p:cNvSpPr/>
            <p:nvPr/>
          </p:nvSpPr>
          <p:spPr>
            <a:xfrm>
              <a:off x="3584472" y="3143801"/>
              <a:ext cx="1471555" cy="227224"/>
            </a:xfrm>
            <a:prstGeom prst="rightArrow">
              <a:avLst>
                <a:gd name="adj1" fmla="val 50000"/>
                <a:gd name="adj2" fmla="val 680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5331869" y="1846318"/>
            <a:ext cx="1541339" cy="2689493"/>
            <a:chOff x="5071309" y="1848766"/>
            <a:chExt cx="1541339" cy="2689493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5202093" y="4159915"/>
              <a:ext cx="1279769" cy="3783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 smtClean="0"/>
                <a:t>Main Page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1309" y="1848766"/>
              <a:ext cx="1541339" cy="2308701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1663648" y="1846317"/>
            <a:ext cx="1547954" cy="2687046"/>
            <a:chOff x="1663648" y="1846317"/>
            <a:chExt cx="1547954" cy="2687046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1797741" y="4155019"/>
              <a:ext cx="1279769" cy="3783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 smtClean="0"/>
                <a:t>Login Page</a:t>
              </a:r>
              <a:endParaRPr lang="ko-KR" altLang="en-US" dirty="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3648" y="1846317"/>
              <a:ext cx="1547954" cy="2308701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3647731" y="3591418"/>
            <a:ext cx="2740191" cy="791410"/>
            <a:chOff x="3647731" y="3591418"/>
            <a:chExt cx="2740191" cy="791410"/>
          </a:xfrm>
        </p:grpSpPr>
        <p:grpSp>
          <p:nvGrpSpPr>
            <p:cNvPr id="13" name="그룹 12"/>
            <p:cNvGrpSpPr/>
            <p:nvPr/>
          </p:nvGrpSpPr>
          <p:grpSpPr>
            <a:xfrm>
              <a:off x="3647731" y="3591418"/>
              <a:ext cx="1610612" cy="791410"/>
              <a:chOff x="3583336" y="3552781"/>
              <a:chExt cx="1610612" cy="791410"/>
            </a:xfrm>
          </p:grpSpPr>
          <p:sp>
            <p:nvSpPr>
              <p:cNvPr id="15" name="오른쪽 화살표 14"/>
              <p:cNvSpPr/>
              <p:nvPr/>
            </p:nvSpPr>
            <p:spPr>
              <a:xfrm>
                <a:off x="3722393" y="3771487"/>
                <a:ext cx="1471555" cy="227224"/>
              </a:xfrm>
              <a:prstGeom prst="rightArrow">
                <a:avLst>
                  <a:gd name="adj1" fmla="val 50000"/>
                  <a:gd name="adj2" fmla="val 6807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내용 개체 틀 2"/>
              <p:cNvSpPr txBox="1">
                <a:spLocks/>
              </p:cNvSpPr>
              <p:nvPr/>
            </p:nvSpPr>
            <p:spPr>
              <a:xfrm>
                <a:off x="3583336" y="3552781"/>
                <a:ext cx="1604403" cy="791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62009" indent="-162009" algn="l" defTabSz="648035" rtl="0" eaLnBrk="1" latinLnBrk="1" hangingPunct="1">
                  <a:lnSpc>
                    <a:spcPct val="90000"/>
                  </a:lnSpc>
                  <a:spcBef>
                    <a:spcPts val="709"/>
                  </a:spcBef>
                  <a:buFont typeface="Arial" panose="020B0604020202020204" pitchFamily="34" charset="0"/>
                  <a:buChar char="•"/>
                  <a:defRPr sz="1984" kern="1200" baseline="0">
                    <a:solidFill>
                      <a:schemeClr val="tx1"/>
                    </a:solidFill>
                    <a:latin typeface="+mn-lt"/>
                    <a:ea typeface="나눔고딕" panose="020D0604000000000000" pitchFamily="50" charset="-127"/>
                    <a:cs typeface="Roboto Light" panose="02000000000000000000" pitchFamily="2" charset="0"/>
                  </a:defRPr>
                </a:lvl1pPr>
                <a:lvl2pPr marL="486026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70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44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4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34062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58079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2097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6115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0132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54150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600" b="1" dirty="0" smtClean="0"/>
                  <a:t>Manager</a:t>
                </a:r>
                <a:r>
                  <a:rPr lang="en-US" altLang="ko-KR" sz="1600" b="1" dirty="0"/>
                  <a:t> </a:t>
                </a:r>
                <a:r>
                  <a:rPr lang="en-US" altLang="ko-KR" sz="1600" b="1" dirty="0" smtClean="0"/>
                  <a:t>Login</a:t>
                </a:r>
                <a:endParaRPr lang="ko-KR" altLang="en-US" sz="1600" b="1" dirty="0"/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6424" y="3729225"/>
              <a:ext cx="931498" cy="373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6814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2.</a:t>
            </a:r>
            <a:r>
              <a:rPr lang="en-US" altLang="ko-KR" dirty="0" smtClean="0"/>
              <a:t> Main 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378344"/>
          </a:xfrm>
        </p:spPr>
        <p:txBody>
          <a:bodyPr/>
          <a:lstStyle/>
          <a:p>
            <a:r>
              <a:rPr lang="en-US" altLang="ko-KR" dirty="0" smtClean="0"/>
              <a:t>Requirements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22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905" y="1849295"/>
            <a:ext cx="1775099" cy="265884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027" y="2874067"/>
            <a:ext cx="610084" cy="6837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459" y="1747563"/>
            <a:ext cx="788901" cy="7573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606" y="2296477"/>
            <a:ext cx="904607" cy="7573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9491" y="1747563"/>
            <a:ext cx="757345" cy="75734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548" y="3191185"/>
            <a:ext cx="589046" cy="652158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5483448" y="3830464"/>
            <a:ext cx="744679" cy="838453"/>
            <a:chOff x="6387417" y="3776565"/>
            <a:chExt cx="674330" cy="759246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87591" y="3776565"/>
              <a:ext cx="495300" cy="457200"/>
            </a:xfrm>
            <a:prstGeom prst="rect">
              <a:avLst/>
            </a:prstGeom>
          </p:spPr>
        </p:pic>
        <p:sp>
          <p:nvSpPr>
            <p:cNvPr id="56" name="내용 개체 틀 2"/>
            <p:cNvSpPr txBox="1">
              <a:spLocks/>
            </p:cNvSpPr>
            <p:nvPr/>
          </p:nvSpPr>
          <p:spPr>
            <a:xfrm>
              <a:off x="6387417" y="4174789"/>
              <a:ext cx="674330" cy="3610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Logout</a:t>
              </a: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6515" y="4039774"/>
            <a:ext cx="931498" cy="3738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8665" y="3721994"/>
            <a:ext cx="1692158" cy="6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99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23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372461" y="1502519"/>
            <a:ext cx="1887890" cy="1362670"/>
            <a:chOff x="598092" y="1502519"/>
            <a:chExt cx="1887890" cy="13626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262" y="1502519"/>
              <a:ext cx="909697" cy="90969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98092" y="2495857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Reading Contents</a:t>
              </a:r>
              <a:endParaRPr kumimoji="1" lang="ko-KR" altLang="en-US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935062" y="3137594"/>
            <a:ext cx="2001504" cy="1312979"/>
            <a:chOff x="6159414" y="3160263"/>
            <a:chExt cx="2001504" cy="131297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903" y="3160263"/>
              <a:ext cx="903588" cy="90358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159414" y="4103910"/>
              <a:ext cx="2001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mtClean="0"/>
                <a:t>Searching </a:t>
              </a:r>
              <a:r>
                <a:rPr kumimoji="1" lang="en-US" altLang="ko-KR" dirty="0" smtClean="0"/>
                <a:t>Contents</a:t>
              </a:r>
              <a:endParaRPr kumimoji="1" lang="ko-KR" altLang="en-US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68422" y="3124638"/>
            <a:ext cx="1887890" cy="1340905"/>
            <a:chOff x="594053" y="3124638"/>
            <a:chExt cx="1887890" cy="134090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964" y="3124638"/>
              <a:ext cx="877122" cy="87712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94053" y="4096211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Writing Contents</a:t>
              </a:r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912744" y="1525575"/>
            <a:ext cx="1910208" cy="1393997"/>
            <a:chOff x="6193903" y="1464546"/>
            <a:chExt cx="1910208" cy="1393997"/>
          </a:xfrm>
        </p:grpSpPr>
        <p:grpSp>
          <p:nvGrpSpPr>
            <p:cNvPr id="14" name="그룹 13"/>
            <p:cNvGrpSpPr/>
            <p:nvPr/>
          </p:nvGrpSpPr>
          <p:grpSpPr>
            <a:xfrm>
              <a:off x="6193903" y="1464546"/>
              <a:ext cx="1086070" cy="903588"/>
              <a:chOff x="6633286" y="1428921"/>
              <a:chExt cx="1086070" cy="903588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3286" y="1428921"/>
                <a:ext cx="903588" cy="903588"/>
              </a:xfrm>
              <a:prstGeom prst="rect">
                <a:avLst/>
              </a:prstGeom>
            </p:spPr>
          </p:pic>
          <p:grpSp>
            <p:nvGrpSpPr>
              <p:cNvPr id="13" name="그룹 12"/>
              <p:cNvGrpSpPr/>
              <p:nvPr/>
            </p:nvGrpSpPr>
            <p:grpSpPr>
              <a:xfrm>
                <a:off x="7062750" y="1578958"/>
                <a:ext cx="656606" cy="656606"/>
                <a:chOff x="7062750" y="1602708"/>
                <a:chExt cx="656606" cy="656606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2750" y="1602708"/>
                  <a:ext cx="656606" cy="656606"/>
                </a:xfrm>
                <a:prstGeom prst="rect">
                  <a:avLst/>
                </a:prstGeom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0474" y="1768228"/>
                  <a:ext cx="406400" cy="406400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TextBox 17"/>
            <p:cNvSpPr txBox="1"/>
            <p:nvPr/>
          </p:nvSpPr>
          <p:spPr>
            <a:xfrm>
              <a:off x="6216221" y="2489211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Deleting Contents</a:t>
              </a:r>
              <a:endParaRPr kumimoji="1"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301042" y="1983303"/>
            <a:ext cx="1887890" cy="2061024"/>
            <a:chOff x="3606797" y="1928215"/>
            <a:chExt cx="1887890" cy="206102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5683" y="1928215"/>
              <a:ext cx="1005117" cy="100511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606797" y="3065909"/>
              <a:ext cx="18878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Reading</a:t>
              </a:r>
              <a:br>
                <a:rPr kumimoji="1" lang="en-US" altLang="ko-KR" dirty="0" smtClean="0"/>
              </a:br>
              <a:r>
                <a:rPr kumimoji="1" lang="en-US" altLang="ko-KR" dirty="0" smtClean="0"/>
                <a:t>Writing</a:t>
              </a:r>
              <a:br>
                <a:rPr kumimoji="1" lang="en-US" altLang="ko-KR" dirty="0" smtClean="0"/>
              </a:br>
              <a:r>
                <a:rPr kumimoji="1" lang="en-US" altLang="ko-KR" dirty="0" smtClean="0"/>
                <a:t>Deleting Reply</a:t>
              </a:r>
              <a:endParaRPr kumimoji="1"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342969" y="1522848"/>
            <a:ext cx="1649519" cy="691809"/>
            <a:chOff x="1726473" y="1584494"/>
            <a:chExt cx="1649519" cy="691809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473" y="1584494"/>
              <a:ext cx="315557" cy="315557"/>
            </a:xfrm>
            <a:prstGeom prst="rect">
              <a:avLst/>
            </a:prstGeom>
          </p:spPr>
        </p:pic>
        <p:cxnSp>
          <p:nvCxnSpPr>
            <p:cNvPr id="45" name="직선 연결선[R] 44"/>
            <p:cNvCxnSpPr/>
            <p:nvPr/>
          </p:nvCxnSpPr>
          <p:spPr>
            <a:xfrm>
              <a:off x="1779080" y="1854507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1946516" y="1614583"/>
              <a:ext cx="142947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300" b="1" dirty="0" smtClean="0"/>
                <a:t>Pre-con.  </a:t>
              </a:r>
              <a:r>
                <a:rPr kumimoji="1" lang="en-US" altLang="ko-KR" sz="1200" dirty="0" smtClean="0"/>
                <a:t>Student accesses into a bulletin board page   </a:t>
              </a:r>
              <a:endParaRPr kumimoji="1" lang="ko-KR" altLang="en-US" sz="1200" dirty="0"/>
            </a:p>
          </p:txBody>
        </p:sp>
        <p:cxnSp>
          <p:nvCxnSpPr>
            <p:cNvPr id="47" name="직선 연결선[R] 46"/>
            <p:cNvCxnSpPr/>
            <p:nvPr/>
          </p:nvCxnSpPr>
          <p:spPr>
            <a:xfrm>
              <a:off x="1788738" y="2029975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/>
            <p:cNvCxnSpPr/>
            <p:nvPr/>
          </p:nvCxnSpPr>
          <p:spPr>
            <a:xfrm>
              <a:off x="1822384" y="2220595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그림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81" y="1497156"/>
            <a:ext cx="315557" cy="315557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56" y="3232776"/>
            <a:ext cx="315557" cy="31555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035" y="3232775"/>
            <a:ext cx="315557" cy="315557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6316734" y="2412216"/>
            <a:ext cx="1675754" cy="710736"/>
            <a:chOff x="6316734" y="2412216"/>
            <a:chExt cx="1675754" cy="710736"/>
          </a:xfrm>
        </p:grpSpPr>
        <p:cxnSp>
          <p:nvCxnSpPr>
            <p:cNvPr id="57" name="직선 연결선[R] 56"/>
            <p:cNvCxnSpPr/>
            <p:nvPr/>
          </p:nvCxnSpPr>
          <p:spPr>
            <a:xfrm>
              <a:off x="6395576" y="2701156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6563012" y="2461232"/>
              <a:ext cx="142947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300" b="1" dirty="0" smtClean="0"/>
                <a:t>Pre-con.  </a:t>
              </a:r>
              <a:r>
                <a:rPr kumimoji="1" lang="en-US" altLang="ko-KR" sz="1200" dirty="0" smtClean="0"/>
                <a:t>Student accesses into the content page   </a:t>
              </a:r>
              <a:endParaRPr kumimoji="1" lang="ko-KR" altLang="en-US" sz="1200" dirty="0"/>
            </a:p>
          </p:txBody>
        </p:sp>
        <p:cxnSp>
          <p:nvCxnSpPr>
            <p:cNvPr id="59" name="직선 연결선[R] 58"/>
            <p:cNvCxnSpPr/>
            <p:nvPr/>
          </p:nvCxnSpPr>
          <p:spPr>
            <a:xfrm>
              <a:off x="6405234" y="2876624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/>
            <p:cNvCxnSpPr/>
            <p:nvPr/>
          </p:nvCxnSpPr>
          <p:spPr>
            <a:xfrm>
              <a:off x="6438880" y="3067244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6734" y="2412216"/>
              <a:ext cx="325120" cy="325120"/>
            </a:xfrm>
            <a:prstGeom prst="rect">
              <a:avLst/>
            </a:prstGeom>
          </p:spPr>
        </p:pic>
      </p:grpSp>
      <p:pic>
        <p:nvPicPr>
          <p:cNvPr id="65" name="그림 6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8" y="1968329"/>
            <a:ext cx="325120" cy="32512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332" y="1525720"/>
            <a:ext cx="325120" cy="325120"/>
          </a:xfrm>
          <a:prstGeom prst="rect">
            <a:avLst/>
          </a:prstGeom>
        </p:spPr>
      </p:pic>
      <p:grpSp>
        <p:nvGrpSpPr>
          <p:cNvPr id="76" name="그룹 75"/>
          <p:cNvGrpSpPr/>
          <p:nvPr/>
        </p:nvGrpSpPr>
        <p:grpSpPr>
          <a:xfrm>
            <a:off x="6316734" y="3424609"/>
            <a:ext cx="1675754" cy="673595"/>
            <a:chOff x="6316734" y="3424609"/>
            <a:chExt cx="1675754" cy="673595"/>
          </a:xfrm>
        </p:grpSpPr>
        <p:grpSp>
          <p:nvGrpSpPr>
            <p:cNvPr id="67" name="그룹 66"/>
            <p:cNvGrpSpPr/>
            <p:nvPr/>
          </p:nvGrpSpPr>
          <p:grpSpPr>
            <a:xfrm>
              <a:off x="6395576" y="3436484"/>
              <a:ext cx="1596912" cy="661720"/>
              <a:chOff x="1779080" y="1614583"/>
              <a:chExt cx="1596912" cy="661720"/>
            </a:xfrm>
          </p:grpSpPr>
          <p:cxnSp>
            <p:nvCxnSpPr>
              <p:cNvPr id="69" name="직선 연결선[R] 68"/>
              <p:cNvCxnSpPr/>
              <p:nvPr/>
            </p:nvCxnSpPr>
            <p:spPr>
              <a:xfrm>
                <a:off x="1779080" y="1854507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/>
              <p:cNvSpPr txBox="1"/>
              <p:nvPr/>
            </p:nvSpPr>
            <p:spPr>
              <a:xfrm>
                <a:off x="1946516" y="1614583"/>
                <a:ext cx="1429476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300" b="1" dirty="0" smtClean="0"/>
                  <a:t>Pre-con</a:t>
                </a:r>
                <a:r>
                  <a:rPr kumimoji="1" lang="en-US" altLang="ko-KR" sz="1300" b="1" smtClean="0"/>
                  <a:t>.  </a:t>
                </a:r>
                <a:r>
                  <a:rPr kumimoji="1" lang="en-US" altLang="ko-KR" sz="1200" dirty="0" smtClean="0"/>
                  <a:t>Student accesses into a bulletin board page   </a:t>
                </a:r>
                <a:endParaRPr kumimoji="1" lang="ko-KR" altLang="en-US" sz="1200" dirty="0"/>
              </a:p>
            </p:txBody>
          </p:sp>
          <p:cxnSp>
            <p:nvCxnSpPr>
              <p:cNvPr id="71" name="직선 연결선[R] 70"/>
              <p:cNvCxnSpPr/>
              <p:nvPr/>
            </p:nvCxnSpPr>
            <p:spPr>
              <a:xfrm>
                <a:off x="1788738" y="2029975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71"/>
              <p:cNvCxnSpPr/>
              <p:nvPr/>
            </p:nvCxnSpPr>
            <p:spPr>
              <a:xfrm>
                <a:off x="1822384" y="2220595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6734" y="3424609"/>
              <a:ext cx="325120" cy="325120"/>
            </a:xfrm>
            <a:prstGeom prst="rect">
              <a:avLst/>
            </a:prstGeom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472" y="1854771"/>
            <a:ext cx="325120" cy="32512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319" y="3717635"/>
            <a:ext cx="325120" cy="3251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7769" y="1345116"/>
            <a:ext cx="8265226" cy="327759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909983" y="2130889"/>
            <a:ext cx="7043432" cy="1235014"/>
            <a:chOff x="1183115" y="2130889"/>
            <a:chExt cx="7043432" cy="123501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115" y="2130889"/>
              <a:ext cx="1235014" cy="123501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137562" y="2722301"/>
              <a:ext cx="59939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 smtClean="0"/>
                <a:t>Student or Master logins the application</a:t>
              </a:r>
              <a:endParaRPr kumimoji="1" lang="ko-KR" altLang="en-US" sz="2800" dirty="0"/>
            </a:p>
          </p:txBody>
        </p:sp>
        <p:cxnSp>
          <p:nvCxnSpPr>
            <p:cNvPr id="22" name="직선 연결선[R] 21"/>
            <p:cNvCxnSpPr/>
            <p:nvPr/>
          </p:nvCxnSpPr>
          <p:spPr>
            <a:xfrm>
              <a:off x="2090058" y="3209025"/>
              <a:ext cx="613648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47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24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372461" y="1502519"/>
            <a:ext cx="1887890" cy="1362670"/>
            <a:chOff x="598092" y="1502519"/>
            <a:chExt cx="1887890" cy="13626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262" y="1502519"/>
              <a:ext cx="909697" cy="90969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98092" y="2495857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Reading Contents</a:t>
              </a:r>
              <a:endParaRPr kumimoji="1" lang="ko-KR" altLang="en-US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787613" y="3137594"/>
            <a:ext cx="2001504" cy="1312979"/>
            <a:chOff x="6159414" y="3160263"/>
            <a:chExt cx="2001504" cy="131297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903" y="3160263"/>
              <a:ext cx="903588" cy="90358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159414" y="4103910"/>
              <a:ext cx="2001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mtClean="0"/>
                <a:t>Searching </a:t>
              </a:r>
              <a:r>
                <a:rPr kumimoji="1" lang="en-US" altLang="ko-KR" dirty="0" smtClean="0"/>
                <a:t>Contents</a:t>
              </a:r>
              <a:endParaRPr kumimoji="1" lang="ko-KR" altLang="en-US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68422" y="3124638"/>
            <a:ext cx="1887890" cy="1340905"/>
            <a:chOff x="594053" y="3124638"/>
            <a:chExt cx="1887890" cy="134090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964" y="3124638"/>
              <a:ext cx="877122" cy="87712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94053" y="4096211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Writing Contents</a:t>
              </a:r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765295" y="1525575"/>
            <a:ext cx="1910208" cy="1393997"/>
            <a:chOff x="6193903" y="1464546"/>
            <a:chExt cx="1910208" cy="1393997"/>
          </a:xfrm>
        </p:grpSpPr>
        <p:grpSp>
          <p:nvGrpSpPr>
            <p:cNvPr id="14" name="그룹 13"/>
            <p:cNvGrpSpPr/>
            <p:nvPr/>
          </p:nvGrpSpPr>
          <p:grpSpPr>
            <a:xfrm>
              <a:off x="6193903" y="1464546"/>
              <a:ext cx="1086070" cy="903588"/>
              <a:chOff x="6633286" y="1428921"/>
              <a:chExt cx="1086070" cy="903588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3286" y="1428921"/>
                <a:ext cx="903588" cy="903588"/>
              </a:xfrm>
              <a:prstGeom prst="rect">
                <a:avLst/>
              </a:prstGeom>
            </p:spPr>
          </p:pic>
          <p:grpSp>
            <p:nvGrpSpPr>
              <p:cNvPr id="13" name="그룹 12"/>
              <p:cNvGrpSpPr/>
              <p:nvPr/>
            </p:nvGrpSpPr>
            <p:grpSpPr>
              <a:xfrm>
                <a:off x="7062750" y="1578958"/>
                <a:ext cx="656606" cy="656606"/>
                <a:chOff x="7062750" y="1602708"/>
                <a:chExt cx="656606" cy="656606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2750" y="1602708"/>
                  <a:ext cx="656606" cy="656606"/>
                </a:xfrm>
                <a:prstGeom prst="rect">
                  <a:avLst/>
                </a:prstGeom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0474" y="1768228"/>
                  <a:ext cx="406400" cy="406400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TextBox 17"/>
            <p:cNvSpPr txBox="1"/>
            <p:nvPr/>
          </p:nvSpPr>
          <p:spPr>
            <a:xfrm>
              <a:off x="6216221" y="2489211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Deleting Contents</a:t>
              </a:r>
              <a:endParaRPr kumimoji="1"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989811" y="1983303"/>
            <a:ext cx="1887890" cy="2061024"/>
            <a:chOff x="3606797" y="1928215"/>
            <a:chExt cx="1887890" cy="206102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5683" y="1928215"/>
              <a:ext cx="1005117" cy="100511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606797" y="3065909"/>
              <a:ext cx="18878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Reading</a:t>
              </a:r>
              <a:br>
                <a:rPr kumimoji="1" lang="en-US" altLang="ko-KR" dirty="0" smtClean="0"/>
              </a:br>
              <a:r>
                <a:rPr kumimoji="1" lang="en-US" altLang="ko-KR" dirty="0" smtClean="0"/>
                <a:t>Writing</a:t>
              </a:r>
              <a:br>
                <a:rPr kumimoji="1" lang="en-US" altLang="ko-KR" dirty="0" smtClean="0"/>
              </a:br>
              <a:r>
                <a:rPr kumimoji="1" lang="en-US" altLang="ko-KR" dirty="0" smtClean="0"/>
                <a:t>Deleting Reply</a:t>
              </a:r>
              <a:endParaRPr kumimoji="1" lang="ko-KR" altLang="en-US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690" y="5384512"/>
            <a:ext cx="325120" cy="32512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396" y="5384512"/>
            <a:ext cx="325120" cy="32512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656" y="5384512"/>
            <a:ext cx="325120" cy="32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6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7975E-6 -4.93827E-6 L 0.00184 -0.7706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" y="-385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9677E-6 0.03117 L 0.00496 -0.4429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" y="-2370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77935E-7 0.0395 L -6.77935E-7 -0.4376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25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372461" y="1502519"/>
            <a:ext cx="1887890" cy="1362670"/>
            <a:chOff x="598092" y="1502519"/>
            <a:chExt cx="1887890" cy="13626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262" y="1502519"/>
              <a:ext cx="909697" cy="90969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98092" y="2495857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Reading Contents</a:t>
              </a:r>
              <a:endParaRPr kumimoji="1" lang="ko-KR" altLang="en-US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935062" y="3137594"/>
            <a:ext cx="2001504" cy="1312979"/>
            <a:chOff x="6159414" y="3160263"/>
            <a:chExt cx="2001504" cy="131297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903" y="3160263"/>
              <a:ext cx="903588" cy="90358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159414" y="4103910"/>
              <a:ext cx="2001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mtClean="0"/>
                <a:t>Searching </a:t>
              </a:r>
              <a:r>
                <a:rPr kumimoji="1" lang="en-US" altLang="ko-KR" dirty="0" smtClean="0"/>
                <a:t>Contents</a:t>
              </a:r>
              <a:endParaRPr kumimoji="1" lang="ko-KR" altLang="en-US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68422" y="3124638"/>
            <a:ext cx="1887890" cy="1340905"/>
            <a:chOff x="594053" y="3124638"/>
            <a:chExt cx="1887890" cy="134090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964" y="3124638"/>
              <a:ext cx="877122" cy="87712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94053" y="4096211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Writing Contents</a:t>
              </a:r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912744" y="1525575"/>
            <a:ext cx="1910208" cy="1393997"/>
            <a:chOff x="6193903" y="1464546"/>
            <a:chExt cx="1910208" cy="1393997"/>
          </a:xfrm>
        </p:grpSpPr>
        <p:grpSp>
          <p:nvGrpSpPr>
            <p:cNvPr id="14" name="그룹 13"/>
            <p:cNvGrpSpPr/>
            <p:nvPr/>
          </p:nvGrpSpPr>
          <p:grpSpPr>
            <a:xfrm>
              <a:off x="6193903" y="1464546"/>
              <a:ext cx="1086070" cy="903588"/>
              <a:chOff x="6633286" y="1428921"/>
              <a:chExt cx="1086070" cy="903588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3286" y="1428921"/>
                <a:ext cx="903588" cy="903588"/>
              </a:xfrm>
              <a:prstGeom prst="rect">
                <a:avLst/>
              </a:prstGeom>
            </p:spPr>
          </p:pic>
          <p:grpSp>
            <p:nvGrpSpPr>
              <p:cNvPr id="13" name="그룹 12"/>
              <p:cNvGrpSpPr/>
              <p:nvPr/>
            </p:nvGrpSpPr>
            <p:grpSpPr>
              <a:xfrm>
                <a:off x="7062750" y="1578958"/>
                <a:ext cx="656606" cy="656606"/>
                <a:chOff x="7062750" y="1602708"/>
                <a:chExt cx="656606" cy="656606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2750" y="1602708"/>
                  <a:ext cx="656606" cy="656606"/>
                </a:xfrm>
                <a:prstGeom prst="rect">
                  <a:avLst/>
                </a:prstGeom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0474" y="1768228"/>
                  <a:ext cx="406400" cy="406400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TextBox 17"/>
            <p:cNvSpPr txBox="1"/>
            <p:nvPr/>
          </p:nvSpPr>
          <p:spPr>
            <a:xfrm>
              <a:off x="6216221" y="2489211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Deleting Contents</a:t>
              </a:r>
              <a:endParaRPr kumimoji="1"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301042" y="1840801"/>
            <a:ext cx="1887890" cy="2338023"/>
            <a:chOff x="3606797" y="1928215"/>
            <a:chExt cx="1887890" cy="233802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5683" y="1928215"/>
              <a:ext cx="1005117" cy="100511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606797" y="3065909"/>
              <a:ext cx="18878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Reading</a:t>
              </a:r>
              <a:br>
                <a:rPr kumimoji="1" lang="en-US" altLang="ko-KR" dirty="0" smtClean="0"/>
              </a:br>
              <a:r>
                <a:rPr kumimoji="1" lang="en-US" altLang="ko-KR" dirty="0" smtClean="0"/>
                <a:t>Writing</a:t>
              </a:r>
              <a:br>
                <a:rPr kumimoji="1" lang="en-US" altLang="ko-KR" dirty="0" smtClean="0"/>
              </a:br>
              <a:r>
                <a:rPr kumimoji="1" lang="en-US" altLang="ko-KR" dirty="0" smtClean="0"/>
                <a:t>Editing</a:t>
              </a:r>
              <a:br>
                <a:rPr kumimoji="1" lang="en-US" altLang="ko-KR" dirty="0" smtClean="0"/>
              </a:br>
              <a:r>
                <a:rPr kumimoji="1" lang="en-US" altLang="ko-KR" dirty="0" smtClean="0"/>
                <a:t>Deleting Reply</a:t>
              </a:r>
              <a:endParaRPr kumimoji="1"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342969" y="1522848"/>
            <a:ext cx="1649519" cy="691809"/>
            <a:chOff x="1726473" y="1584494"/>
            <a:chExt cx="1649519" cy="691809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473" y="1584494"/>
              <a:ext cx="315557" cy="315557"/>
            </a:xfrm>
            <a:prstGeom prst="rect">
              <a:avLst/>
            </a:prstGeom>
          </p:spPr>
        </p:pic>
        <p:cxnSp>
          <p:nvCxnSpPr>
            <p:cNvPr id="45" name="직선 연결선[R] 44"/>
            <p:cNvCxnSpPr/>
            <p:nvPr/>
          </p:nvCxnSpPr>
          <p:spPr>
            <a:xfrm>
              <a:off x="1779080" y="1854507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1946516" y="1614583"/>
              <a:ext cx="142947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300" b="1" dirty="0" smtClean="0"/>
                <a:t>Pre-con.  </a:t>
              </a:r>
              <a:r>
                <a:rPr kumimoji="1" lang="en-US" altLang="ko-KR" sz="1200" dirty="0" smtClean="0"/>
                <a:t>Student accesses into a bulletin board page   </a:t>
              </a:r>
              <a:endParaRPr kumimoji="1" lang="ko-KR" altLang="en-US" sz="1200" dirty="0"/>
            </a:p>
          </p:txBody>
        </p:sp>
        <p:cxnSp>
          <p:nvCxnSpPr>
            <p:cNvPr id="47" name="직선 연결선[R] 46"/>
            <p:cNvCxnSpPr/>
            <p:nvPr/>
          </p:nvCxnSpPr>
          <p:spPr>
            <a:xfrm>
              <a:off x="1788738" y="2029975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/>
            <p:cNvCxnSpPr/>
            <p:nvPr/>
          </p:nvCxnSpPr>
          <p:spPr>
            <a:xfrm>
              <a:off x="1822384" y="2220595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그림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81" y="1497156"/>
            <a:ext cx="315557" cy="315557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56" y="3232776"/>
            <a:ext cx="315557" cy="31555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035" y="3232775"/>
            <a:ext cx="315557" cy="315557"/>
          </a:xfrm>
          <a:prstGeom prst="rect">
            <a:avLst/>
          </a:prstGeom>
        </p:spPr>
      </p:pic>
      <p:sp>
        <p:nvSpPr>
          <p:cNvPr id="79" name="모서리가 둥근 직사각형 78"/>
          <p:cNvSpPr/>
          <p:nvPr/>
        </p:nvSpPr>
        <p:spPr>
          <a:xfrm>
            <a:off x="1381579" y="1847789"/>
            <a:ext cx="429464" cy="1649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Title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1459057" y="3585219"/>
            <a:ext cx="555828" cy="1513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Write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841035" y="3604406"/>
            <a:ext cx="490986" cy="12632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input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62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26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241835" y="1502519"/>
            <a:ext cx="1887890" cy="1362670"/>
            <a:chOff x="598092" y="1502519"/>
            <a:chExt cx="1887890" cy="13626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262" y="1502519"/>
              <a:ext cx="909697" cy="90969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98092" y="2495857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Reading Contents</a:t>
              </a:r>
              <a:endParaRPr kumimoji="1" lang="ko-KR" altLang="en-US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935062" y="3137594"/>
            <a:ext cx="2001504" cy="1312979"/>
            <a:chOff x="6159414" y="3160263"/>
            <a:chExt cx="2001504" cy="131297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903" y="3160263"/>
              <a:ext cx="903588" cy="90358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159414" y="4103910"/>
              <a:ext cx="2001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mtClean="0"/>
                <a:t>Searching </a:t>
              </a:r>
              <a:r>
                <a:rPr kumimoji="1" lang="en-US" altLang="ko-KR" dirty="0" smtClean="0"/>
                <a:t>Contents</a:t>
              </a:r>
              <a:endParaRPr kumimoji="1" lang="ko-KR" altLang="en-US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37796" y="3124638"/>
            <a:ext cx="1887890" cy="1340905"/>
            <a:chOff x="594053" y="3124638"/>
            <a:chExt cx="1887890" cy="134090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964" y="3124638"/>
              <a:ext cx="877122" cy="87712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94053" y="4096211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Writing Contents</a:t>
              </a:r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912744" y="1525575"/>
            <a:ext cx="1910208" cy="1393997"/>
            <a:chOff x="6193903" y="1464546"/>
            <a:chExt cx="1910208" cy="1393997"/>
          </a:xfrm>
        </p:grpSpPr>
        <p:grpSp>
          <p:nvGrpSpPr>
            <p:cNvPr id="14" name="그룹 13"/>
            <p:cNvGrpSpPr/>
            <p:nvPr/>
          </p:nvGrpSpPr>
          <p:grpSpPr>
            <a:xfrm>
              <a:off x="6193903" y="1464546"/>
              <a:ext cx="1086070" cy="903588"/>
              <a:chOff x="6633286" y="1428921"/>
              <a:chExt cx="1086070" cy="903588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3286" y="1428921"/>
                <a:ext cx="903588" cy="903588"/>
              </a:xfrm>
              <a:prstGeom prst="rect">
                <a:avLst/>
              </a:prstGeom>
            </p:spPr>
          </p:pic>
          <p:grpSp>
            <p:nvGrpSpPr>
              <p:cNvPr id="13" name="그룹 12"/>
              <p:cNvGrpSpPr/>
              <p:nvPr/>
            </p:nvGrpSpPr>
            <p:grpSpPr>
              <a:xfrm>
                <a:off x="7062750" y="1578958"/>
                <a:ext cx="656606" cy="656606"/>
                <a:chOff x="7062750" y="1602708"/>
                <a:chExt cx="656606" cy="656606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2750" y="1602708"/>
                  <a:ext cx="656606" cy="656606"/>
                </a:xfrm>
                <a:prstGeom prst="rect">
                  <a:avLst/>
                </a:prstGeom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0474" y="1768228"/>
                  <a:ext cx="406400" cy="406400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TextBox 17"/>
            <p:cNvSpPr txBox="1"/>
            <p:nvPr/>
          </p:nvSpPr>
          <p:spPr>
            <a:xfrm>
              <a:off x="6216221" y="2489211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Deleting Contents</a:t>
              </a:r>
              <a:endParaRPr kumimoji="1"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944786" y="1710171"/>
            <a:ext cx="1887890" cy="2338023"/>
            <a:chOff x="3606797" y="1928215"/>
            <a:chExt cx="1887890" cy="233802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5683" y="1928215"/>
              <a:ext cx="1005117" cy="100511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606797" y="3065909"/>
              <a:ext cx="18878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Reading</a:t>
              </a:r>
              <a:br>
                <a:rPr kumimoji="1" lang="en-US" altLang="ko-KR" dirty="0" smtClean="0"/>
              </a:br>
              <a:r>
                <a:rPr kumimoji="1" lang="en-US" altLang="ko-KR" dirty="0" smtClean="0"/>
                <a:t>Writing</a:t>
              </a:r>
            </a:p>
            <a:p>
              <a:r>
                <a:rPr kumimoji="1" lang="en-US" altLang="ko-KR" dirty="0" smtClean="0"/>
                <a:t>Editing</a:t>
              </a:r>
              <a:br>
                <a:rPr kumimoji="1" lang="en-US" altLang="ko-KR" dirty="0" smtClean="0"/>
              </a:br>
              <a:r>
                <a:rPr kumimoji="1" lang="en-US" altLang="ko-KR" dirty="0" smtClean="0"/>
                <a:t>Deleting Reply</a:t>
              </a:r>
              <a:endParaRPr kumimoji="1" lang="ko-KR" altLang="en-US" dirty="0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6316734" y="2412216"/>
            <a:ext cx="1675754" cy="710736"/>
            <a:chOff x="6316734" y="2412216"/>
            <a:chExt cx="1675754" cy="710736"/>
          </a:xfrm>
        </p:grpSpPr>
        <p:cxnSp>
          <p:nvCxnSpPr>
            <p:cNvPr id="57" name="직선 연결선[R] 56"/>
            <p:cNvCxnSpPr/>
            <p:nvPr/>
          </p:nvCxnSpPr>
          <p:spPr>
            <a:xfrm>
              <a:off x="6395576" y="2701156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6563012" y="2461232"/>
              <a:ext cx="142947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300" b="1" dirty="0" smtClean="0"/>
                <a:t>Pre-con.  </a:t>
              </a:r>
              <a:r>
                <a:rPr kumimoji="1" lang="en-US" altLang="ko-KR" sz="1200" dirty="0" smtClean="0"/>
                <a:t>Student accesses into the content page   </a:t>
              </a:r>
              <a:endParaRPr kumimoji="1" lang="ko-KR" altLang="en-US" sz="1200" dirty="0"/>
            </a:p>
          </p:txBody>
        </p:sp>
        <p:cxnSp>
          <p:nvCxnSpPr>
            <p:cNvPr id="59" name="직선 연결선[R] 58"/>
            <p:cNvCxnSpPr/>
            <p:nvPr/>
          </p:nvCxnSpPr>
          <p:spPr>
            <a:xfrm>
              <a:off x="6405234" y="2876624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/>
            <p:cNvCxnSpPr/>
            <p:nvPr/>
          </p:nvCxnSpPr>
          <p:spPr>
            <a:xfrm>
              <a:off x="6438880" y="3067244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6734" y="2412216"/>
              <a:ext cx="325120" cy="325120"/>
            </a:xfrm>
            <a:prstGeom prst="rect">
              <a:avLst/>
            </a:prstGeom>
          </p:spPr>
        </p:pic>
      </p:grpSp>
      <p:pic>
        <p:nvPicPr>
          <p:cNvPr id="65" name="그림 6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182" y="1695197"/>
            <a:ext cx="325120" cy="32512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332" y="1525720"/>
            <a:ext cx="325120" cy="325120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870798" y="2958395"/>
            <a:ext cx="454293" cy="17919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ysClr val="windowText" lastClr="000000"/>
                </a:solidFill>
              </a:rPr>
              <a:t>T</a:t>
            </a:r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itle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857264" y="3243158"/>
            <a:ext cx="576163" cy="17693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ysClr val="windowText" lastClr="000000"/>
                </a:solidFill>
              </a:rPr>
              <a:t>W</a:t>
            </a:r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rite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4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27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372461" y="1455019"/>
            <a:ext cx="1887890" cy="1362670"/>
            <a:chOff x="598092" y="1502519"/>
            <a:chExt cx="1887890" cy="13626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262" y="1502519"/>
              <a:ext cx="909697" cy="90969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98092" y="2495857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Reading Contents</a:t>
              </a:r>
              <a:endParaRPr kumimoji="1" lang="ko-KR" altLang="en-US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935062" y="3185094"/>
            <a:ext cx="2001504" cy="1312979"/>
            <a:chOff x="6159414" y="3160263"/>
            <a:chExt cx="2001504" cy="131297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903" y="3160263"/>
              <a:ext cx="903588" cy="90358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159414" y="4103910"/>
              <a:ext cx="2001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mtClean="0"/>
                <a:t>Searching </a:t>
              </a:r>
              <a:r>
                <a:rPr kumimoji="1" lang="en-US" altLang="ko-KR" dirty="0" smtClean="0"/>
                <a:t>Contents</a:t>
              </a:r>
              <a:endParaRPr kumimoji="1" lang="ko-KR" altLang="en-US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68422" y="3184013"/>
            <a:ext cx="1887890" cy="1340905"/>
            <a:chOff x="594053" y="3124638"/>
            <a:chExt cx="1887890" cy="134090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964" y="3124638"/>
              <a:ext cx="877122" cy="87712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94053" y="4096211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Writing Contents</a:t>
              </a:r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912744" y="1418700"/>
            <a:ext cx="1910208" cy="1670996"/>
            <a:chOff x="6193903" y="1464546"/>
            <a:chExt cx="1910208" cy="1670996"/>
          </a:xfrm>
        </p:grpSpPr>
        <p:grpSp>
          <p:nvGrpSpPr>
            <p:cNvPr id="14" name="그룹 13"/>
            <p:cNvGrpSpPr/>
            <p:nvPr/>
          </p:nvGrpSpPr>
          <p:grpSpPr>
            <a:xfrm>
              <a:off x="6193903" y="1464546"/>
              <a:ext cx="1086070" cy="903588"/>
              <a:chOff x="6633286" y="1428921"/>
              <a:chExt cx="1086070" cy="903588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3286" y="1428921"/>
                <a:ext cx="903588" cy="903588"/>
              </a:xfrm>
              <a:prstGeom prst="rect">
                <a:avLst/>
              </a:prstGeom>
            </p:spPr>
          </p:pic>
          <p:grpSp>
            <p:nvGrpSpPr>
              <p:cNvPr id="13" name="그룹 12"/>
              <p:cNvGrpSpPr/>
              <p:nvPr/>
            </p:nvGrpSpPr>
            <p:grpSpPr>
              <a:xfrm>
                <a:off x="7062750" y="1578958"/>
                <a:ext cx="656606" cy="656606"/>
                <a:chOff x="7062750" y="1602708"/>
                <a:chExt cx="656606" cy="656606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2750" y="1602708"/>
                  <a:ext cx="656606" cy="656606"/>
                </a:xfrm>
                <a:prstGeom prst="rect">
                  <a:avLst/>
                </a:prstGeom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0474" y="1768228"/>
                  <a:ext cx="406400" cy="406400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TextBox 17"/>
            <p:cNvSpPr txBox="1"/>
            <p:nvPr/>
          </p:nvSpPr>
          <p:spPr>
            <a:xfrm>
              <a:off x="6216221" y="2489211"/>
              <a:ext cx="18878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Deleting</a:t>
              </a:r>
            </a:p>
            <a:p>
              <a:r>
                <a:rPr kumimoji="1" lang="en-US" altLang="ko-KR" dirty="0" smtClean="0"/>
                <a:t>Editing Contents</a:t>
              </a:r>
              <a:endParaRPr kumimoji="1"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016038" y="1698298"/>
            <a:ext cx="1887890" cy="2338023"/>
            <a:chOff x="3606797" y="1928215"/>
            <a:chExt cx="1887890" cy="233802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5683" y="1928215"/>
              <a:ext cx="1005117" cy="100511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606797" y="3065909"/>
              <a:ext cx="18878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Reading</a:t>
              </a:r>
              <a:br>
                <a:rPr kumimoji="1" lang="en-US" altLang="ko-KR" dirty="0" smtClean="0"/>
              </a:br>
              <a:r>
                <a:rPr kumimoji="1" lang="en-US" altLang="ko-KR" dirty="0" smtClean="0"/>
                <a:t>Writing</a:t>
              </a:r>
            </a:p>
            <a:p>
              <a:r>
                <a:rPr kumimoji="1" lang="en-US" altLang="ko-KR" dirty="0" smtClean="0"/>
                <a:t>Deleting</a:t>
              </a:r>
              <a:br>
                <a:rPr kumimoji="1" lang="en-US" altLang="ko-KR" dirty="0" smtClean="0"/>
              </a:br>
              <a:r>
                <a:rPr kumimoji="1" lang="en-US" altLang="ko-KR" dirty="0" smtClean="0"/>
                <a:t>Editing Reply</a:t>
              </a:r>
              <a:endParaRPr kumimoji="1" lang="ko-KR" altLang="en-US" dirty="0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6316734" y="3424609"/>
            <a:ext cx="1675754" cy="673595"/>
            <a:chOff x="6316734" y="3424609"/>
            <a:chExt cx="1675754" cy="673595"/>
          </a:xfrm>
        </p:grpSpPr>
        <p:grpSp>
          <p:nvGrpSpPr>
            <p:cNvPr id="67" name="그룹 66"/>
            <p:cNvGrpSpPr/>
            <p:nvPr/>
          </p:nvGrpSpPr>
          <p:grpSpPr>
            <a:xfrm>
              <a:off x="6395576" y="3436484"/>
              <a:ext cx="1596912" cy="661720"/>
              <a:chOff x="1779080" y="1614583"/>
              <a:chExt cx="1596912" cy="661720"/>
            </a:xfrm>
          </p:grpSpPr>
          <p:cxnSp>
            <p:nvCxnSpPr>
              <p:cNvPr id="69" name="직선 연결선[R] 68"/>
              <p:cNvCxnSpPr/>
              <p:nvPr/>
            </p:nvCxnSpPr>
            <p:spPr>
              <a:xfrm>
                <a:off x="1779080" y="1854507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/>
              <p:cNvSpPr txBox="1"/>
              <p:nvPr/>
            </p:nvSpPr>
            <p:spPr>
              <a:xfrm>
                <a:off x="1946516" y="1614583"/>
                <a:ext cx="1429476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300" b="1" dirty="0" smtClean="0"/>
                  <a:t>Pre-con.  </a:t>
                </a:r>
                <a:r>
                  <a:rPr kumimoji="1" lang="en-US" altLang="ko-KR" sz="1200" dirty="0" smtClean="0"/>
                  <a:t>Student wrote the content before   </a:t>
                </a:r>
                <a:endParaRPr kumimoji="1" lang="ko-KR" altLang="en-US" sz="1200" dirty="0"/>
              </a:p>
            </p:txBody>
          </p:sp>
          <p:cxnSp>
            <p:nvCxnSpPr>
              <p:cNvPr id="71" name="직선 연결선[R] 70"/>
              <p:cNvCxnSpPr/>
              <p:nvPr/>
            </p:nvCxnSpPr>
            <p:spPr>
              <a:xfrm>
                <a:off x="1788738" y="2029975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71"/>
              <p:cNvCxnSpPr/>
              <p:nvPr/>
            </p:nvCxnSpPr>
            <p:spPr>
              <a:xfrm>
                <a:off x="1822384" y="2220595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6734" y="3424609"/>
              <a:ext cx="325120" cy="325120"/>
            </a:xfrm>
            <a:prstGeom prst="rect">
              <a:avLst/>
            </a:prstGeom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214" y="1815537"/>
            <a:ext cx="325120" cy="32512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481" y="3676408"/>
            <a:ext cx="325120" cy="325120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3273030" y="3496247"/>
            <a:ext cx="630898" cy="18016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ysClr val="windowText" lastClr="000000"/>
                </a:solidFill>
              </a:rPr>
              <a:t>D</a:t>
            </a:r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elete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89" y="3400859"/>
            <a:ext cx="325120" cy="325120"/>
          </a:xfrm>
          <a:prstGeom prst="rect">
            <a:avLst/>
          </a:prstGeom>
        </p:spPr>
      </p:pic>
      <p:sp>
        <p:nvSpPr>
          <p:cNvPr id="51" name="모서리가 둥근 직사각형 50"/>
          <p:cNvSpPr/>
          <p:nvPr/>
        </p:nvSpPr>
        <p:spPr>
          <a:xfrm>
            <a:off x="5606883" y="2826265"/>
            <a:ext cx="436281" cy="19006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Edit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3676508" y="3776060"/>
            <a:ext cx="436281" cy="19006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Edit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873139" y="2586369"/>
            <a:ext cx="630898" cy="18016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ysClr val="windowText" lastClr="000000"/>
                </a:solidFill>
              </a:rPr>
              <a:t>D</a:t>
            </a:r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elete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1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28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372461" y="1502519"/>
            <a:ext cx="1887890" cy="1362670"/>
            <a:chOff x="598092" y="1502519"/>
            <a:chExt cx="1887890" cy="13626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262" y="1502519"/>
              <a:ext cx="909697" cy="90969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98092" y="2495857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Reading Contents</a:t>
              </a:r>
              <a:endParaRPr kumimoji="1" lang="ko-KR" altLang="en-US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935062" y="3137594"/>
            <a:ext cx="2001504" cy="1312979"/>
            <a:chOff x="6159414" y="3160263"/>
            <a:chExt cx="2001504" cy="131297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903" y="3160263"/>
              <a:ext cx="903588" cy="90358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159414" y="4103910"/>
              <a:ext cx="2001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mtClean="0"/>
                <a:t>Searching </a:t>
              </a:r>
              <a:r>
                <a:rPr kumimoji="1" lang="en-US" altLang="ko-KR" dirty="0" smtClean="0"/>
                <a:t>Contents</a:t>
              </a:r>
              <a:endParaRPr kumimoji="1" lang="ko-KR" altLang="en-US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68422" y="3124638"/>
            <a:ext cx="1887890" cy="1340905"/>
            <a:chOff x="594053" y="3124638"/>
            <a:chExt cx="1887890" cy="134090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964" y="3124638"/>
              <a:ext cx="877122" cy="87712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94053" y="4096211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Writing Contents</a:t>
              </a:r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912744" y="1525575"/>
            <a:ext cx="1910208" cy="1670996"/>
            <a:chOff x="6193903" y="1464546"/>
            <a:chExt cx="1910208" cy="1670996"/>
          </a:xfrm>
        </p:grpSpPr>
        <p:grpSp>
          <p:nvGrpSpPr>
            <p:cNvPr id="14" name="그룹 13"/>
            <p:cNvGrpSpPr/>
            <p:nvPr/>
          </p:nvGrpSpPr>
          <p:grpSpPr>
            <a:xfrm>
              <a:off x="6193903" y="1464546"/>
              <a:ext cx="1086070" cy="903588"/>
              <a:chOff x="6633286" y="1428921"/>
              <a:chExt cx="1086070" cy="903588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3286" y="1428921"/>
                <a:ext cx="903588" cy="903588"/>
              </a:xfrm>
              <a:prstGeom prst="rect">
                <a:avLst/>
              </a:prstGeom>
            </p:spPr>
          </p:pic>
          <p:grpSp>
            <p:nvGrpSpPr>
              <p:cNvPr id="13" name="그룹 12"/>
              <p:cNvGrpSpPr/>
              <p:nvPr/>
            </p:nvGrpSpPr>
            <p:grpSpPr>
              <a:xfrm>
                <a:off x="7062750" y="1578958"/>
                <a:ext cx="656606" cy="656606"/>
                <a:chOff x="7062750" y="1602708"/>
                <a:chExt cx="656606" cy="656606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2750" y="1602708"/>
                  <a:ext cx="656606" cy="656606"/>
                </a:xfrm>
                <a:prstGeom prst="rect">
                  <a:avLst/>
                </a:prstGeom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0474" y="1768228"/>
                  <a:ext cx="406400" cy="406400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TextBox 17"/>
            <p:cNvSpPr txBox="1"/>
            <p:nvPr/>
          </p:nvSpPr>
          <p:spPr>
            <a:xfrm>
              <a:off x="6216221" y="2489211"/>
              <a:ext cx="18878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Deleting </a:t>
              </a:r>
            </a:p>
            <a:p>
              <a:r>
                <a:rPr kumimoji="1" lang="en-US" altLang="ko-KR" dirty="0" smtClean="0"/>
                <a:t>Editing Contents</a:t>
              </a:r>
              <a:endParaRPr kumimoji="1"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301042" y="1983303"/>
            <a:ext cx="1887890" cy="2338023"/>
            <a:chOff x="3606797" y="1928215"/>
            <a:chExt cx="1887890" cy="233802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5683" y="1928215"/>
              <a:ext cx="1005117" cy="100511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606797" y="3065909"/>
              <a:ext cx="18878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Reading</a:t>
              </a:r>
              <a:br>
                <a:rPr kumimoji="1" lang="en-US" altLang="ko-KR" dirty="0" smtClean="0"/>
              </a:br>
              <a:r>
                <a:rPr kumimoji="1" lang="en-US" altLang="ko-KR" dirty="0" smtClean="0"/>
                <a:t>Writing</a:t>
              </a:r>
              <a:br>
                <a:rPr kumimoji="1" lang="en-US" altLang="ko-KR" dirty="0" smtClean="0"/>
              </a:br>
              <a:r>
                <a:rPr kumimoji="1" lang="en-US" altLang="ko-KR" dirty="0" smtClean="0"/>
                <a:t>Deleting </a:t>
              </a:r>
            </a:p>
            <a:p>
              <a:r>
                <a:rPr kumimoji="1" lang="en-US" altLang="ko-KR" dirty="0" smtClean="0"/>
                <a:t>Editing Reply</a:t>
              </a:r>
              <a:endParaRPr kumimoji="1"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342969" y="1522848"/>
            <a:ext cx="1649519" cy="691809"/>
            <a:chOff x="1726473" y="1584494"/>
            <a:chExt cx="1649519" cy="691809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473" y="1584494"/>
              <a:ext cx="315557" cy="315557"/>
            </a:xfrm>
            <a:prstGeom prst="rect">
              <a:avLst/>
            </a:prstGeom>
          </p:spPr>
        </p:pic>
        <p:cxnSp>
          <p:nvCxnSpPr>
            <p:cNvPr id="45" name="직선 연결선[R] 44"/>
            <p:cNvCxnSpPr/>
            <p:nvPr/>
          </p:nvCxnSpPr>
          <p:spPr>
            <a:xfrm>
              <a:off x="1779080" y="1854507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1946516" y="1614583"/>
              <a:ext cx="142947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300" b="1" dirty="0" smtClean="0"/>
                <a:t>Pre-con.  </a:t>
              </a:r>
              <a:r>
                <a:rPr kumimoji="1" lang="en-US" altLang="ko-KR" sz="1200" dirty="0" smtClean="0"/>
                <a:t>Student accesses into a bulletin board page   </a:t>
              </a:r>
              <a:endParaRPr kumimoji="1" lang="ko-KR" altLang="en-US" sz="1200" dirty="0"/>
            </a:p>
          </p:txBody>
        </p:sp>
        <p:cxnSp>
          <p:nvCxnSpPr>
            <p:cNvPr id="47" name="직선 연결선[R] 46"/>
            <p:cNvCxnSpPr/>
            <p:nvPr/>
          </p:nvCxnSpPr>
          <p:spPr>
            <a:xfrm>
              <a:off x="1788738" y="2029975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/>
            <p:cNvCxnSpPr/>
            <p:nvPr/>
          </p:nvCxnSpPr>
          <p:spPr>
            <a:xfrm>
              <a:off x="1822384" y="2220595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그림 6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81" y="1497156"/>
            <a:ext cx="315557" cy="315557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56" y="3232776"/>
            <a:ext cx="315557" cy="31555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035" y="3232775"/>
            <a:ext cx="315557" cy="315557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6316734" y="2412216"/>
            <a:ext cx="1675754" cy="710736"/>
            <a:chOff x="6316734" y="2412216"/>
            <a:chExt cx="1675754" cy="710736"/>
          </a:xfrm>
        </p:grpSpPr>
        <p:cxnSp>
          <p:nvCxnSpPr>
            <p:cNvPr id="57" name="직선 연결선[R] 56"/>
            <p:cNvCxnSpPr/>
            <p:nvPr/>
          </p:nvCxnSpPr>
          <p:spPr>
            <a:xfrm>
              <a:off x="6395576" y="2701156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6563012" y="2461232"/>
              <a:ext cx="142947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300" b="1" dirty="0" smtClean="0"/>
                <a:t>Pre-con.  </a:t>
              </a:r>
              <a:r>
                <a:rPr kumimoji="1" lang="en-US" altLang="ko-KR" sz="1200" dirty="0" smtClean="0"/>
                <a:t>Student accesses into the content page   </a:t>
              </a:r>
              <a:endParaRPr kumimoji="1" lang="ko-KR" altLang="en-US" sz="1200" dirty="0"/>
            </a:p>
          </p:txBody>
        </p:sp>
        <p:cxnSp>
          <p:nvCxnSpPr>
            <p:cNvPr id="59" name="직선 연결선[R] 58"/>
            <p:cNvCxnSpPr/>
            <p:nvPr/>
          </p:nvCxnSpPr>
          <p:spPr>
            <a:xfrm>
              <a:off x="6405234" y="2876624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/>
            <p:cNvCxnSpPr/>
            <p:nvPr/>
          </p:nvCxnSpPr>
          <p:spPr>
            <a:xfrm>
              <a:off x="6438880" y="3067244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6734" y="2412216"/>
              <a:ext cx="325120" cy="325120"/>
            </a:xfrm>
            <a:prstGeom prst="rect">
              <a:avLst/>
            </a:prstGeom>
          </p:spPr>
        </p:pic>
      </p:grpSp>
      <p:pic>
        <p:nvPicPr>
          <p:cNvPr id="65" name="그림 6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8" y="1968329"/>
            <a:ext cx="325120" cy="32512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332" y="1525720"/>
            <a:ext cx="325120" cy="325120"/>
          </a:xfrm>
          <a:prstGeom prst="rect">
            <a:avLst/>
          </a:prstGeom>
        </p:spPr>
      </p:pic>
      <p:grpSp>
        <p:nvGrpSpPr>
          <p:cNvPr id="76" name="그룹 75"/>
          <p:cNvGrpSpPr/>
          <p:nvPr/>
        </p:nvGrpSpPr>
        <p:grpSpPr>
          <a:xfrm>
            <a:off x="6316734" y="3424609"/>
            <a:ext cx="1675754" cy="673595"/>
            <a:chOff x="6316734" y="3424609"/>
            <a:chExt cx="1675754" cy="673595"/>
          </a:xfrm>
        </p:grpSpPr>
        <p:grpSp>
          <p:nvGrpSpPr>
            <p:cNvPr id="67" name="그룹 66"/>
            <p:cNvGrpSpPr/>
            <p:nvPr/>
          </p:nvGrpSpPr>
          <p:grpSpPr>
            <a:xfrm>
              <a:off x="6395576" y="3436484"/>
              <a:ext cx="1596912" cy="661720"/>
              <a:chOff x="1779080" y="1614583"/>
              <a:chExt cx="1596912" cy="661720"/>
            </a:xfrm>
          </p:grpSpPr>
          <p:cxnSp>
            <p:nvCxnSpPr>
              <p:cNvPr id="69" name="직선 연결선[R] 68"/>
              <p:cNvCxnSpPr/>
              <p:nvPr/>
            </p:nvCxnSpPr>
            <p:spPr>
              <a:xfrm>
                <a:off x="1779080" y="1854507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/>
              <p:cNvSpPr txBox="1"/>
              <p:nvPr/>
            </p:nvSpPr>
            <p:spPr>
              <a:xfrm>
                <a:off x="1946516" y="1614583"/>
                <a:ext cx="1429476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300" b="1" dirty="0" smtClean="0"/>
                  <a:t>Pre-con.  </a:t>
                </a:r>
                <a:r>
                  <a:rPr kumimoji="1" lang="en-US" altLang="ko-KR" sz="1200" dirty="0" smtClean="0"/>
                  <a:t>Student  wrote the content before   </a:t>
                </a:r>
                <a:endParaRPr kumimoji="1" lang="ko-KR" altLang="en-US" sz="1200" dirty="0"/>
              </a:p>
            </p:txBody>
          </p:sp>
          <p:cxnSp>
            <p:nvCxnSpPr>
              <p:cNvPr id="71" name="직선 연결선[R] 70"/>
              <p:cNvCxnSpPr/>
              <p:nvPr/>
            </p:nvCxnSpPr>
            <p:spPr>
              <a:xfrm>
                <a:off x="1788738" y="2029975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71"/>
              <p:cNvCxnSpPr/>
              <p:nvPr/>
            </p:nvCxnSpPr>
            <p:spPr>
              <a:xfrm>
                <a:off x="1822384" y="2220595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6734" y="3424609"/>
              <a:ext cx="325120" cy="325120"/>
            </a:xfrm>
            <a:prstGeom prst="rect">
              <a:avLst/>
            </a:prstGeom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472" y="1854771"/>
            <a:ext cx="325120" cy="32512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42" y="3983870"/>
            <a:ext cx="325120" cy="32512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04" y="3721161"/>
            <a:ext cx="325120" cy="32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1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4.</a:t>
            </a:r>
            <a:r>
              <a:rPr lang="en-US" altLang="ko-KR" dirty="0" smtClean="0"/>
              <a:t> School Bus Schedule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Use Case 4. School Bus Schedule</a:t>
            </a:r>
          </a:p>
          <a:p>
            <a:r>
              <a:rPr lang="en-US" altLang="ko-KR" dirty="0"/>
              <a:t>Description(User Scenario)</a:t>
            </a:r>
            <a:r>
              <a:rPr lang="ko-KR" altLang="en-US" dirty="0"/>
              <a:t>를 설명해주세요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Functional Requirement </a:t>
            </a:r>
            <a:r>
              <a:rPr lang="ko-KR" altLang="en-US" dirty="0"/>
              <a:t>어떤 것들 나왔는지 설명해주세요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Non-Functional Requirement </a:t>
            </a:r>
            <a:r>
              <a:rPr lang="ko-KR" altLang="en-US" dirty="0"/>
              <a:t>어떤 것들 나왔는지 설명해주세요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가능하면 </a:t>
            </a:r>
            <a:r>
              <a:rPr lang="en-US" altLang="ko-KR" dirty="0"/>
              <a:t>PPT</a:t>
            </a:r>
            <a:r>
              <a:rPr lang="ko-KR" altLang="en-US" dirty="0"/>
              <a:t>에 글로 </a:t>
            </a:r>
            <a:r>
              <a:rPr lang="ko-KR" altLang="en-US" dirty="0" err="1"/>
              <a:t>때려박지</a:t>
            </a:r>
            <a:r>
              <a:rPr lang="ko-KR" altLang="en-US" dirty="0"/>
              <a:t> 말고 말로 설명해주세요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필요하다면 추가 슬라이드를 </a:t>
            </a:r>
            <a:r>
              <a:rPr lang="ko-KR" altLang="en-US" dirty="0" err="1"/>
              <a:t>삽입하셔도</a:t>
            </a:r>
            <a:r>
              <a:rPr lang="ko-KR" altLang="en-US" dirty="0"/>
              <a:t> 좋습니다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29</a:t>
            </a:fld>
            <a:r>
              <a:rPr lang="en-US" altLang="ko-KR" dirty="0" smtClean="0"/>
              <a:t>. Woo </a:t>
            </a:r>
            <a:r>
              <a:rPr lang="en-US" altLang="ko-KR" dirty="0" err="1" smtClean="0"/>
              <a:t>SeungYeon</a:t>
            </a:r>
            <a:r>
              <a:rPr lang="en-US" altLang="ko-KR" dirty="0" smtClean="0"/>
              <a:t>, Song </a:t>
            </a:r>
            <a:r>
              <a:rPr lang="en-US" altLang="ko-KR" dirty="0" err="1" smtClean="0"/>
              <a:t>HyungSeok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6760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41128" y="1830486"/>
            <a:ext cx="5562004" cy="1083072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About our application</a:t>
            </a:r>
            <a:endParaRPr lang="ko-KR" altLang="en-US" dirty="0">
              <a:solidFill>
                <a:schemeClr val="bg1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65100" y="1116211"/>
            <a:ext cx="9194800" cy="15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0" y="263822"/>
            <a:ext cx="2784028" cy="44717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en-US" altLang="ko-KR" sz="239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ko-KR" altLang="en-US" sz="23900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4769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6251247" cy="611981"/>
          </a:xfrm>
        </p:spPr>
        <p:txBody>
          <a:bodyPr>
            <a:normAutofit/>
          </a:bodyPr>
          <a:lstStyle/>
          <a:p>
            <a:r>
              <a:rPr lang="en-US" altLang="ko-KR" sz="3300" dirty="0" smtClean="0"/>
              <a:t>Description for Time Table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30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2019300"/>
            <a:ext cx="6965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Lecture Schedule is for student who want to see </a:t>
            </a:r>
            <a:r>
              <a:rPr lang="en-US" altLang="ko-KR" b="1" dirty="0" smtClean="0"/>
              <a:t>lecture schedule</a:t>
            </a:r>
            <a:r>
              <a:rPr lang="en-US" altLang="ko-KR" dirty="0" smtClean="0"/>
              <a:t> in 'HYU</a:t>
            </a:r>
            <a:r>
              <a:rPr lang="ko-KR" altLang="ko-KR" dirty="0" smtClean="0"/>
              <a:t>ⓔ</a:t>
            </a:r>
            <a:r>
              <a:rPr lang="en-US" altLang="ko-KR" dirty="0" smtClean="0"/>
              <a:t>mini'. In addition to basic function of showing lecture schedules, 'HYU</a:t>
            </a:r>
            <a:r>
              <a:rPr lang="ko-KR" altLang="ko-KR" dirty="0" smtClean="0"/>
              <a:t>ⓔ</a:t>
            </a:r>
            <a:r>
              <a:rPr lang="en-US" altLang="ko-KR" dirty="0" smtClean="0"/>
              <a:t>mini' also provides </a:t>
            </a:r>
            <a:r>
              <a:rPr lang="en-US" altLang="ko-KR" b="1" dirty="0" smtClean="0"/>
              <a:t>highlight view mode </a:t>
            </a:r>
            <a:r>
              <a:rPr lang="en-US" altLang="ko-KR" dirty="0" smtClean="0"/>
              <a:t>of making highlight to current schedule, adding personal schedule function that user can </a:t>
            </a:r>
            <a:r>
              <a:rPr lang="en-US" altLang="ko-KR" b="1" dirty="0" smtClean="0"/>
              <a:t>add their personal schedule </a:t>
            </a:r>
            <a:r>
              <a:rPr lang="en-US" altLang="ko-KR" dirty="0" smtClean="0"/>
              <a:t>and sharing function that user can share their </a:t>
            </a:r>
            <a:r>
              <a:rPr lang="en-US" altLang="ko-KR" b="1" dirty="0" smtClean="0"/>
              <a:t>schedule through ‘</a:t>
            </a:r>
            <a:r>
              <a:rPr lang="en-US" altLang="ko-KR" b="1" dirty="0" err="1" smtClean="0"/>
              <a:t>Kakao</a:t>
            </a:r>
            <a:r>
              <a:rPr lang="en-US" altLang="ko-KR" b="1" dirty="0" smtClean="0"/>
              <a:t> Talk’</a:t>
            </a:r>
            <a:r>
              <a:rPr lang="en-US" altLang="ko-KR" dirty="0" smtClean="0"/>
              <a:t>. Also user </a:t>
            </a:r>
            <a:r>
              <a:rPr lang="en-US" altLang="ko-KR" b="1" dirty="0" smtClean="0"/>
              <a:t>can save their schedule </a:t>
            </a:r>
            <a:r>
              <a:rPr lang="en-US" altLang="ko-KR" dirty="0" smtClean="0"/>
              <a:t>in their local machine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6867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31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0134" y="1268016"/>
            <a:ext cx="5372100" cy="341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94053" y="2786355"/>
            <a:ext cx="2228715" cy="37783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Use </a:t>
            </a:r>
            <a:r>
              <a:rPr lang="en-US" altLang="ko-KR" dirty="0"/>
              <a:t>Case </a:t>
            </a:r>
            <a:r>
              <a:rPr lang="en-US" altLang="ko-KR" dirty="0" smtClean="0"/>
              <a:t>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442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0400" y="1421890"/>
            <a:ext cx="4813099" cy="79833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Show Lecture Schedule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32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0351" y="4394200"/>
            <a:ext cx="190500" cy="16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5400" y="4376631"/>
            <a:ext cx="209550" cy="19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00" y="1944894"/>
            <a:ext cx="4702176" cy="2446231"/>
          </a:xfrm>
          <a:prstGeom prst="rect">
            <a:avLst/>
          </a:prstGeom>
        </p:spPr>
      </p:pic>
      <p:sp>
        <p:nvSpPr>
          <p:cNvPr id="6" name="액자 5"/>
          <p:cNvSpPr/>
          <p:nvPr/>
        </p:nvSpPr>
        <p:spPr>
          <a:xfrm>
            <a:off x="1911921" y="2691308"/>
            <a:ext cx="1490134" cy="77159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925" y="1421890"/>
            <a:ext cx="26003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01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925" y="1421890"/>
            <a:ext cx="2600325" cy="31908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4999" y="1421890"/>
            <a:ext cx="4813099" cy="79833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Download Schedule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33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0351" y="4394200"/>
            <a:ext cx="190500" cy="16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45400" y="4376631"/>
            <a:ext cx="209550" cy="19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타원 13"/>
          <p:cNvSpPr/>
          <p:nvPr/>
        </p:nvSpPr>
        <p:spPr>
          <a:xfrm>
            <a:off x="7835900" y="4368800"/>
            <a:ext cx="260350" cy="209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75" y="1938524"/>
            <a:ext cx="4563533" cy="2427246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2017356" y="3271319"/>
            <a:ext cx="1490134" cy="84045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352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227" y="1410739"/>
            <a:ext cx="2600325" cy="31908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600" y="1421890"/>
            <a:ext cx="4813099" cy="79833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Share Schedule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34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0351" y="4394200"/>
            <a:ext cx="190500" cy="16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45400" y="4376631"/>
            <a:ext cx="209550" cy="19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타원 7"/>
          <p:cNvSpPr/>
          <p:nvPr/>
        </p:nvSpPr>
        <p:spPr>
          <a:xfrm>
            <a:off x="7613650" y="4368800"/>
            <a:ext cx="260350" cy="209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99" y="1976979"/>
            <a:ext cx="5141267" cy="2273275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2110847" y="2815015"/>
            <a:ext cx="1490134" cy="95265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925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1800" y="1387475"/>
            <a:ext cx="4813099" cy="79833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Highlight View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35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2375" y="4295775"/>
            <a:ext cx="199072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0" y="1370460"/>
            <a:ext cx="2673349" cy="317614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7" name="타원 16"/>
          <p:cNvSpPr/>
          <p:nvPr/>
        </p:nvSpPr>
        <p:spPr>
          <a:xfrm>
            <a:off x="7708900" y="1282700"/>
            <a:ext cx="469900" cy="209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508750" y="202565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accent1"/>
                </a:solidFill>
              </a:rPr>
              <a:t>다음 일정 입니다</a:t>
            </a:r>
            <a:endParaRPr lang="en-US" altLang="ko-KR" sz="800" b="1" dirty="0" smtClean="0">
              <a:solidFill>
                <a:schemeClr val="accent1"/>
              </a:solidFill>
            </a:endParaRPr>
          </a:p>
          <a:p>
            <a:r>
              <a:rPr lang="en-US" altLang="ko-KR" sz="800" b="1" dirty="0" smtClean="0">
                <a:solidFill>
                  <a:schemeClr val="accent1"/>
                </a:solidFill>
              </a:rPr>
              <a:t>                 10:30 AM</a:t>
            </a:r>
            <a:endParaRPr lang="ko-KR" altLang="en-US" sz="800" b="1" dirty="0">
              <a:solidFill>
                <a:schemeClr val="accent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461250" y="1606550"/>
            <a:ext cx="609600" cy="539750"/>
          </a:xfrm>
          <a:prstGeom prst="line">
            <a:avLst/>
          </a:prstGeom>
          <a:ln>
            <a:gradFill>
              <a:gsLst>
                <a:gs pos="0">
                  <a:srgbClr val="FF3399"/>
                </a:gs>
                <a:gs pos="25000">
                  <a:srgbClr val="FF6633"/>
                </a:gs>
                <a:gs pos="50000">
                  <a:srgbClr val="FFFF00"/>
                </a:gs>
                <a:gs pos="75000">
                  <a:srgbClr val="01A78F"/>
                </a:gs>
                <a:gs pos="100000">
                  <a:srgbClr val="3366FF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515100" y="2470150"/>
            <a:ext cx="1060450" cy="279400"/>
          </a:xfrm>
          <a:prstGeom prst="line">
            <a:avLst/>
          </a:prstGeom>
          <a:ln>
            <a:gradFill>
              <a:gsLst>
                <a:gs pos="0">
                  <a:srgbClr val="FF3399"/>
                </a:gs>
                <a:gs pos="25000">
                  <a:srgbClr val="FF6633"/>
                </a:gs>
                <a:gs pos="50000">
                  <a:srgbClr val="FFFF00"/>
                </a:gs>
                <a:gs pos="75000">
                  <a:srgbClr val="01A78F"/>
                </a:gs>
                <a:gs pos="100000">
                  <a:srgbClr val="3366FF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0351" y="4368800"/>
            <a:ext cx="190500" cy="16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45400" y="4351231"/>
            <a:ext cx="209550" cy="19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723" y="2040050"/>
            <a:ext cx="4702176" cy="2029158"/>
          </a:xfrm>
          <a:prstGeom prst="rect">
            <a:avLst/>
          </a:prstGeom>
        </p:spPr>
      </p:pic>
      <p:sp>
        <p:nvSpPr>
          <p:cNvPr id="15" name="액자 14"/>
          <p:cNvSpPr/>
          <p:nvPr/>
        </p:nvSpPr>
        <p:spPr>
          <a:xfrm>
            <a:off x="2034646" y="3362264"/>
            <a:ext cx="1284288" cy="70694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0725" y="1495722"/>
            <a:ext cx="504825" cy="142875"/>
          </a:xfrm>
          <a:prstGeom prst="rect">
            <a:avLst/>
          </a:prstGeo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15101" y="1631950"/>
            <a:ext cx="933449" cy="822545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FF0000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5400000" scaled="0"/>
              <a:tileRect r="-100000" b="-100000"/>
            </a:gra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4183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733" y="1358351"/>
            <a:ext cx="4813099" cy="79833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Add User Schedule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36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6350" y="1386926"/>
            <a:ext cx="3466783" cy="326453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3025" y="2390775"/>
            <a:ext cx="21431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3975" y="2835275"/>
            <a:ext cx="21431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86350" y="4295775"/>
            <a:ext cx="19367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124450" y="2387600"/>
            <a:ext cx="1517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</a:rPr>
              <a:t>일정을 입력하세요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24450" y="2863850"/>
            <a:ext cx="1517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</a:rPr>
              <a:t>시간을 입력하세요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34150" y="1390650"/>
            <a:ext cx="6000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559550" y="1511300"/>
            <a:ext cx="590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>
                    <a:lumMod val="95000"/>
                  </a:schemeClr>
                </a:solidFill>
              </a:rPr>
              <a:t>일 정</a:t>
            </a:r>
            <a:endParaRPr lang="ko-KR" altLang="en-US" sz="1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364" y="1871276"/>
            <a:ext cx="4607835" cy="2405251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1803400" y="3612821"/>
            <a:ext cx="1422399" cy="70694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307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2133" y="1321307"/>
            <a:ext cx="3001317" cy="513843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Non-Functional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37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6350" y="4295775"/>
            <a:ext cx="19367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162" y="1857375"/>
            <a:ext cx="817185" cy="7461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1972791" y="1802501"/>
            <a:ext cx="600498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f </a:t>
            </a:r>
            <a:r>
              <a:rPr lang="en-US" altLang="ko-KR" dirty="0"/>
              <a:t>“</a:t>
            </a:r>
            <a:r>
              <a:rPr lang="en-US" altLang="ko-KR" dirty="0" err="1"/>
              <a:t>Kakoa</a:t>
            </a:r>
            <a:r>
              <a:rPr lang="en-US" altLang="ko-KR" dirty="0"/>
              <a:t> Talk” didn’t installed in local machine and mobile phone, user can’t </a:t>
            </a:r>
            <a:r>
              <a:rPr lang="en-US" altLang="ko-KR" dirty="0" smtClean="0"/>
              <a:t>access</a:t>
            </a:r>
            <a:r>
              <a:rPr lang="ko-KR" altLang="en-US" dirty="0" smtClean="0"/>
              <a:t> </a:t>
            </a:r>
            <a:r>
              <a:rPr lang="en-US" altLang="ko-KR" dirty="0" smtClean="0"/>
              <a:t>the </a:t>
            </a:r>
            <a:r>
              <a:rPr lang="en-US" altLang="ko-KR" dirty="0"/>
              <a:t>Share lecture Schedule function in “</a:t>
            </a:r>
            <a:r>
              <a:rPr lang="en-US" altLang="ko-KR" dirty="0" smtClean="0"/>
              <a:t>H</a:t>
            </a:r>
            <a:r>
              <a:rPr lang="en-US" altLang="ko-KR" dirty="0" smtClean="0"/>
              <a:t>YU</a:t>
            </a:r>
            <a:r>
              <a:rPr lang="ko-KR" altLang="ko-KR" dirty="0" smtClean="0"/>
              <a:t>ⓔ</a:t>
            </a:r>
            <a:r>
              <a:rPr lang="en-US" altLang="ko-KR" dirty="0" smtClean="0"/>
              <a:t>mini</a:t>
            </a:r>
            <a:r>
              <a:rPr lang="en-US" altLang="ko-KR" dirty="0"/>
              <a:t>” 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5338" y="2950027"/>
            <a:ext cx="804862" cy="83280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957974" y="2943429"/>
            <a:ext cx="600498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T</a:t>
            </a:r>
            <a:r>
              <a:rPr lang="en-US" altLang="ko-KR" dirty="0" smtClean="0"/>
              <a:t>he </a:t>
            </a:r>
            <a:r>
              <a:rPr lang="en-US" altLang="ko-KR" dirty="0"/>
              <a:t>system should protect itself and its sensitive data from unauthorized </a:t>
            </a:r>
            <a:r>
              <a:rPr lang="en-US" altLang="ko-KR" dirty="0" smtClean="0"/>
              <a:t>access</a:t>
            </a:r>
            <a:r>
              <a:rPr lang="en-US" altLang="ko-KR" dirty="0"/>
              <a:t>, malicious, </a:t>
            </a:r>
            <a:r>
              <a:rPr lang="en-US" altLang="ko-KR" dirty="0" smtClean="0"/>
              <a:t>modification. </a:t>
            </a:r>
            <a:r>
              <a:rPr lang="en-US" altLang="ko-KR" dirty="0"/>
              <a:t>I</a:t>
            </a:r>
            <a:r>
              <a:rPr lang="en-US" altLang="ko-KR" dirty="0" smtClean="0"/>
              <a:t>f </a:t>
            </a:r>
            <a:r>
              <a:rPr lang="en-US" altLang="ko-KR" dirty="0"/>
              <a:t>there is no reaction, the user will be log-out </a:t>
            </a:r>
            <a:r>
              <a:rPr lang="en-US" altLang="ko-KR" dirty="0" smtClean="0"/>
              <a:t>automatically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1912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6.</a:t>
            </a:r>
            <a:r>
              <a:rPr lang="en-US" altLang="ko-KR" dirty="0" smtClean="0"/>
              <a:t> Weekly Menu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Use Case Diagram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38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646" y="1646417"/>
            <a:ext cx="2573472" cy="288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666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6.</a:t>
            </a:r>
            <a:r>
              <a:rPr lang="en-US" altLang="ko-KR" dirty="0" smtClean="0"/>
              <a:t> Weekly Menu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Description(User </a:t>
            </a:r>
            <a:r>
              <a:rPr lang="en-US" altLang="ko-KR" dirty="0"/>
              <a:t>Scenario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39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2234053" y="1903663"/>
            <a:ext cx="4172658" cy="2629311"/>
            <a:chOff x="2332773" y="1903663"/>
            <a:chExt cx="4172658" cy="262931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2773" y="2583661"/>
              <a:ext cx="904607" cy="757345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3366169" y="2520055"/>
              <a:ext cx="1279769" cy="884556"/>
              <a:chOff x="2124008" y="2567028"/>
              <a:chExt cx="1279769" cy="884556"/>
            </a:xfrm>
          </p:grpSpPr>
          <p:sp>
            <p:nvSpPr>
              <p:cNvPr id="6" name="내용 개체 틀 2"/>
              <p:cNvSpPr txBox="1">
                <a:spLocks/>
              </p:cNvSpPr>
              <p:nvPr/>
            </p:nvSpPr>
            <p:spPr>
              <a:xfrm>
                <a:off x="2124008" y="2567028"/>
                <a:ext cx="1279769" cy="791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62009" indent="-162009" algn="l" defTabSz="648035" rtl="0" eaLnBrk="1" latinLnBrk="1" hangingPunct="1">
                  <a:lnSpc>
                    <a:spcPct val="90000"/>
                  </a:lnSpc>
                  <a:spcBef>
                    <a:spcPts val="709"/>
                  </a:spcBef>
                  <a:buFont typeface="Arial" panose="020B0604020202020204" pitchFamily="34" charset="0"/>
                  <a:buChar char="•"/>
                  <a:defRPr sz="1984" kern="1200" baseline="0">
                    <a:solidFill>
                      <a:schemeClr val="tx1"/>
                    </a:solidFill>
                    <a:latin typeface="+mn-lt"/>
                    <a:ea typeface="나눔고딕" panose="020D0604000000000000" pitchFamily="50" charset="-127"/>
                    <a:cs typeface="Roboto Light" panose="02000000000000000000" pitchFamily="2" charset="0"/>
                  </a:defRPr>
                </a:lvl1pPr>
                <a:lvl2pPr marL="486026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70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44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4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34062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58079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2097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6115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0132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54150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b="1" dirty="0" smtClean="0"/>
                  <a:t>Button</a:t>
                </a:r>
              </a:p>
              <a:p>
                <a:pPr marL="0" indent="0" algn="ctr">
                  <a:buNone/>
                </a:pPr>
                <a:r>
                  <a:rPr lang="en-US" altLang="ko-KR" b="1" dirty="0" smtClean="0"/>
                  <a:t>Pressed</a:t>
                </a:r>
                <a:endParaRPr lang="ko-KR" altLang="en-US" b="1" dirty="0"/>
              </a:p>
            </p:txBody>
          </p:sp>
          <p:sp>
            <p:nvSpPr>
              <p:cNvPr id="7" name="오른쪽 화살표 6"/>
              <p:cNvSpPr/>
              <p:nvPr/>
            </p:nvSpPr>
            <p:spPr>
              <a:xfrm>
                <a:off x="2160659" y="3265292"/>
                <a:ext cx="1206469" cy="186292"/>
              </a:xfrm>
              <a:prstGeom prst="rightArrow">
                <a:avLst>
                  <a:gd name="adj1" fmla="val 50000"/>
                  <a:gd name="adj2" fmla="val 6807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1378" y="1903663"/>
              <a:ext cx="1694053" cy="2629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693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HYU</a:t>
            </a:r>
            <a:r>
              <a:rPr lang="ko-KR" altLang="en-US" sz="2800" dirty="0"/>
              <a:t>ⓔ</a:t>
            </a:r>
            <a:r>
              <a:rPr lang="en-US" altLang="ko-KR" dirty="0" smtClean="0"/>
              <a:t>mini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20"/>
            <a:ext cx="1955964" cy="51109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Objective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94053" y="1981520"/>
            <a:ext cx="7601289" cy="2775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48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“</a:t>
            </a:r>
            <a:r>
              <a:rPr lang="en-US" altLang="ko-KR" sz="4800" dirty="0" smtClean="0">
                <a:ea typeface="Roboto" panose="02000000000000000000" pitchFamily="2" charset="0"/>
              </a:rPr>
              <a:t>Simplicity</a:t>
            </a:r>
            <a:r>
              <a:rPr lang="en-US" altLang="ko-KR" sz="48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 is</a:t>
            </a:r>
            <a:br>
              <a:rPr lang="en-US" altLang="ko-KR" sz="48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altLang="ko-KR" sz="46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 </a:t>
            </a:r>
            <a:r>
              <a:rPr lang="en-US" altLang="ko-KR" sz="48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 the u</a:t>
            </a:r>
            <a:r>
              <a:rPr lang="en-US" altLang="ko-KR" sz="4800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Roboto" panose="02000000000000000000" pitchFamily="2" charset="0"/>
              </a:rPr>
              <a:t>l</a:t>
            </a:r>
            <a:r>
              <a:rPr lang="en-US" altLang="ko-KR" sz="48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timate sophistication.</a:t>
            </a:r>
            <a:r>
              <a:rPr lang="en-US" altLang="ko-KR" sz="4800" b="0" dirty="0" smtClean="0">
                <a:ea typeface="Roboto" panose="02000000000000000000" pitchFamily="2" charset="0"/>
              </a:rPr>
              <a:t>”</a:t>
            </a:r>
            <a:br>
              <a:rPr lang="en-US" altLang="ko-KR" sz="4800" b="0" dirty="0" smtClean="0">
                <a:ea typeface="Roboto" panose="02000000000000000000" pitchFamily="2" charset="0"/>
              </a:rPr>
            </a:br>
            <a:r>
              <a:rPr lang="en-US" altLang="ko-KR" sz="1900" b="0" dirty="0" smtClean="0">
                <a:ea typeface="Roboto" panose="02000000000000000000" pitchFamily="2" charset="0"/>
              </a:rPr>
              <a:t> </a:t>
            </a:r>
            <a:endParaRPr lang="en-US" altLang="ko-KR" sz="1300" b="0" dirty="0" smtClean="0">
              <a:ea typeface="Roboto" panose="02000000000000000000" pitchFamily="2" charset="0"/>
            </a:endParaRPr>
          </a:p>
          <a:p>
            <a:pPr algn="r"/>
            <a:r>
              <a:rPr lang="en-US" altLang="ko-KR" dirty="0" smtClean="0">
                <a:ea typeface="Roboto" panose="02000000000000000000" pitchFamily="2" charset="0"/>
              </a:rPr>
              <a:t>Leonardo da Vinci	</a:t>
            </a:r>
            <a:endParaRPr lang="en-US" altLang="ko-KR" dirty="0">
              <a:ea typeface="Roboto" panose="02000000000000000000" pitchFamily="2" charset="0"/>
            </a:endParaRPr>
          </a:p>
          <a:p>
            <a:endParaRPr lang="ko-KR" altLang="en-US" sz="4800" b="0" dirty="0"/>
          </a:p>
        </p:txBody>
      </p:sp>
    </p:spTree>
    <p:extLst>
      <p:ext uri="{BB962C8B-B14F-4D97-AF65-F5344CB8AC3E}">
        <p14:creationId xmlns:p14="http://schemas.microsoft.com/office/powerpoint/2010/main" val="368979965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2935925" y="1854557"/>
            <a:ext cx="2763607" cy="7833153"/>
            <a:chOff x="2834481" y="1100137"/>
            <a:chExt cx="2990850" cy="847725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4481" y="4043362"/>
              <a:ext cx="2990850" cy="5534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4481" y="1100137"/>
              <a:ext cx="2971800" cy="2943225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-116390" y="4720175"/>
            <a:ext cx="8873544" cy="590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22452" y="4146997"/>
            <a:ext cx="9285668" cy="575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539" y="1707434"/>
            <a:ext cx="1733550" cy="29813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89" y="1754452"/>
            <a:ext cx="1752600" cy="25717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322452" y="1222206"/>
            <a:ext cx="9285668" cy="501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322450" y="-112992"/>
            <a:ext cx="9285668" cy="1381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6.</a:t>
            </a:r>
            <a:r>
              <a:rPr lang="en-US" altLang="ko-KR" dirty="0" smtClean="0"/>
              <a:t> Weekly Menu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Requirements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40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935925" y="1860928"/>
            <a:ext cx="2746004" cy="483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935925" y="2306093"/>
            <a:ext cx="2739664" cy="483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933777" y="2394098"/>
            <a:ext cx="2739664" cy="483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43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7E-7 -3.58025E-6 L -0.00165 -0.51729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" y="-2635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5 -0.51728 L -6.9447E-7 -1.14382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" y="-31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7" grpId="0" animBg="1"/>
      <p:bldP spid="17" grpId="1" animBg="1"/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6.</a:t>
            </a:r>
            <a:r>
              <a:rPr lang="en-US" altLang="ko-KR" dirty="0" smtClean="0"/>
              <a:t> Weekly Menu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Description(User </a:t>
            </a:r>
            <a:r>
              <a:rPr lang="en-US" altLang="ko-KR" dirty="0"/>
              <a:t>Scenario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41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519694" y="1749513"/>
            <a:ext cx="2124076" cy="2710228"/>
            <a:chOff x="1081812" y="1929819"/>
            <a:chExt cx="2124076" cy="271022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1813" y="1929819"/>
              <a:ext cx="2124075" cy="74295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1813" y="2961109"/>
              <a:ext cx="2124075" cy="4191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1338" y="3364513"/>
              <a:ext cx="2114550" cy="40005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0863" y="3747664"/>
              <a:ext cx="2105025" cy="36195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1812" y="2631306"/>
              <a:ext cx="2124075" cy="39052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0863" y="4087597"/>
              <a:ext cx="2105025" cy="552450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5239542" y="1749513"/>
            <a:ext cx="2124076" cy="2710228"/>
            <a:chOff x="1081812" y="1929819"/>
            <a:chExt cx="2124076" cy="271022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1813" y="1929819"/>
              <a:ext cx="2124075" cy="74295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1813" y="2961109"/>
              <a:ext cx="2124075" cy="4191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1338" y="2617540"/>
              <a:ext cx="2114550" cy="40005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0863" y="3747664"/>
              <a:ext cx="2105025" cy="36195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1812" y="3352523"/>
              <a:ext cx="2124075" cy="39052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0863" y="4087597"/>
              <a:ext cx="2105025" cy="552450"/>
            </a:xfrm>
            <a:prstGeom prst="rect">
              <a:avLst/>
            </a:prstGeom>
          </p:spPr>
        </p:pic>
      </p:grpSp>
      <p:cxnSp>
        <p:nvCxnSpPr>
          <p:cNvPr id="27" name="직선 화살표 연결선 26"/>
          <p:cNvCxnSpPr>
            <a:stCxn id="12" idx="3"/>
            <a:endCxn id="24" idx="1"/>
          </p:cNvCxnSpPr>
          <p:nvPr/>
        </p:nvCxnSpPr>
        <p:spPr>
          <a:xfrm>
            <a:off x="3643769" y="2646263"/>
            <a:ext cx="1595773" cy="721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4" idx="3"/>
            <a:endCxn id="22" idx="1"/>
          </p:cNvCxnSpPr>
          <p:nvPr/>
        </p:nvCxnSpPr>
        <p:spPr>
          <a:xfrm flipV="1">
            <a:off x="3643770" y="2637259"/>
            <a:ext cx="1605298" cy="746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내용 개체 틀 2"/>
          <p:cNvSpPr txBox="1">
            <a:spLocks/>
          </p:cNvSpPr>
          <p:nvPr/>
        </p:nvSpPr>
        <p:spPr>
          <a:xfrm>
            <a:off x="3811297" y="3384232"/>
            <a:ext cx="1279769" cy="427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 smtClean="0"/>
              <a:t>Dragging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7665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7.</a:t>
            </a:r>
            <a:r>
              <a:rPr lang="en-US" altLang="ko-KR" dirty="0" smtClean="0"/>
              <a:t> Manager 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Use Case 7. Manager Page</a:t>
            </a:r>
          </a:p>
          <a:p>
            <a:r>
              <a:rPr lang="en-US" altLang="ko-KR" dirty="0"/>
              <a:t>Description(User Scenario)</a:t>
            </a:r>
            <a:r>
              <a:rPr lang="ko-KR" altLang="en-US" dirty="0"/>
              <a:t>를 설명해주세요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Functional Requirement </a:t>
            </a:r>
            <a:r>
              <a:rPr lang="ko-KR" altLang="en-US" dirty="0"/>
              <a:t>어떤 것들 나왔는지 설명해주세요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Non-Functional Requirement </a:t>
            </a:r>
            <a:r>
              <a:rPr lang="ko-KR" altLang="en-US" dirty="0"/>
              <a:t>어떤 것들 나왔는지 설명해주세요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가능하면 </a:t>
            </a:r>
            <a:r>
              <a:rPr lang="en-US" altLang="ko-KR" dirty="0"/>
              <a:t>PPT</a:t>
            </a:r>
            <a:r>
              <a:rPr lang="ko-KR" altLang="en-US" dirty="0"/>
              <a:t>에 글로 </a:t>
            </a:r>
            <a:r>
              <a:rPr lang="ko-KR" altLang="en-US" dirty="0" err="1"/>
              <a:t>때려박지</a:t>
            </a:r>
            <a:r>
              <a:rPr lang="ko-KR" altLang="en-US" dirty="0"/>
              <a:t> 말고 말로 설명해주세요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필요하다면 추가 슬라이드를 </a:t>
            </a:r>
            <a:r>
              <a:rPr lang="ko-KR" altLang="en-US" dirty="0" err="1"/>
              <a:t>삽입하셔도</a:t>
            </a:r>
            <a:r>
              <a:rPr lang="ko-KR" altLang="en-US" dirty="0"/>
              <a:t> 좋습니다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42</a:t>
            </a:fld>
            <a:r>
              <a:rPr lang="en-US" altLang="ko-KR" dirty="0" smtClean="0"/>
              <a:t>. Woo </a:t>
            </a:r>
            <a:r>
              <a:rPr lang="en-US" altLang="ko-KR" dirty="0" err="1" smtClean="0"/>
              <a:t>SeungYeon</a:t>
            </a:r>
            <a:r>
              <a:rPr lang="en-US" altLang="ko-KR" dirty="0" smtClean="0"/>
              <a:t>, Song </a:t>
            </a:r>
            <a:r>
              <a:rPr lang="en-US" altLang="ko-KR" dirty="0" err="1" smtClean="0"/>
              <a:t>HyeongSeok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0051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8.</a:t>
            </a:r>
            <a:r>
              <a:rPr lang="en-US" altLang="ko-KR" dirty="0" smtClean="0"/>
              <a:t> Page Switch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43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56" y="1347245"/>
            <a:ext cx="2011361" cy="33407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4355">
            <a:off x="2680865" y="3442073"/>
            <a:ext cx="1290914" cy="129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681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8.</a:t>
            </a:r>
            <a:r>
              <a:rPr lang="en-US" altLang="ko-KR" dirty="0" smtClean="0"/>
              <a:t> Page Switch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44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56" y="1347245"/>
            <a:ext cx="2011361" cy="33407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4355">
            <a:off x="2680865" y="3442073"/>
            <a:ext cx="1290914" cy="12909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579" y="1285337"/>
            <a:ext cx="2107993" cy="3436029"/>
          </a:xfrm>
          <a:prstGeom prst="rect">
            <a:avLst/>
          </a:prstGeom>
        </p:spPr>
      </p:pic>
      <p:sp>
        <p:nvSpPr>
          <p:cNvPr id="3" name="오른쪽 화살표[R] 2"/>
          <p:cNvSpPr/>
          <p:nvPr/>
        </p:nvSpPr>
        <p:spPr>
          <a:xfrm>
            <a:off x="3312393" y="5601540"/>
            <a:ext cx="2015977" cy="190054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593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6111E-6 -0.03889 L 1.86111E-6 -0.5549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8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53" y="1314316"/>
            <a:ext cx="1924548" cy="32583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8.</a:t>
            </a:r>
            <a:r>
              <a:rPr lang="en-US" altLang="ko-KR" dirty="0" smtClean="0"/>
              <a:t> Page Switch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45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47140" y="1539182"/>
            <a:ext cx="3870365" cy="1052558"/>
            <a:chOff x="3447140" y="1539182"/>
            <a:chExt cx="3870365" cy="1052558"/>
          </a:xfrm>
        </p:grpSpPr>
        <p:sp>
          <p:nvSpPr>
            <p:cNvPr id="9" name="모서리가 둥근 사각형 설명선[R] 8"/>
            <p:cNvSpPr/>
            <p:nvPr/>
          </p:nvSpPr>
          <p:spPr>
            <a:xfrm>
              <a:off x="3447140" y="1539182"/>
              <a:ext cx="3870365" cy="1052558"/>
            </a:xfrm>
            <a:prstGeom prst="wedgeRoundRectCallout">
              <a:avLst>
                <a:gd name="adj1" fmla="val -81045"/>
                <a:gd name="adj2" fmla="val 148307"/>
                <a:gd name="adj3" fmla="val 16667"/>
              </a:avLst>
            </a:prstGeom>
            <a:solidFill>
              <a:schemeClr val="accent1"/>
            </a:solidFill>
            <a:ln>
              <a:noFill/>
            </a:ln>
            <a:effectLst>
              <a:innerShdw blurRad="1143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0848" y="1779433"/>
              <a:ext cx="3799219" cy="53426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671121" y="3464713"/>
            <a:ext cx="42326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ko-KR" sz="2000" b="1" dirty="0" smtClean="0"/>
              <a:t>Intuitive </a:t>
            </a:r>
            <a:r>
              <a:rPr kumimoji="1" lang="en-US" altLang="ko-KR" sz="2400" b="1" dirty="0" smtClean="0">
                <a:solidFill>
                  <a:srgbClr val="FF0000"/>
                </a:solidFill>
              </a:rPr>
              <a:t>One Click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ko-KR" sz="2000" b="1" dirty="0" smtClean="0"/>
              <a:t>Access </a:t>
            </a:r>
            <a:r>
              <a:rPr kumimoji="1" lang="en-US" altLang="ko-KR" sz="2400" b="1" dirty="0" smtClean="0">
                <a:solidFill>
                  <a:srgbClr val="FF0000"/>
                </a:solidFill>
              </a:rPr>
              <a:t>All Category</a:t>
            </a:r>
            <a:r>
              <a:rPr kumimoji="1" lang="ko-KR" altLang="en-US" sz="2000" b="1" dirty="0" smtClean="0"/>
              <a:t> </a:t>
            </a:r>
            <a:r>
              <a:rPr kumimoji="1" lang="en-US" altLang="ko-KR" sz="2000" b="1" dirty="0" smtClean="0"/>
              <a:t>Successfully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63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47 -0.00432 L -0.54216 -0.004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8.</a:t>
            </a:r>
            <a:r>
              <a:rPr lang="en-US" altLang="ko-KR" dirty="0" smtClean="0"/>
              <a:t> Page Switch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46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15718" y="2239658"/>
            <a:ext cx="4537305" cy="1927969"/>
            <a:chOff x="115718" y="1914804"/>
            <a:chExt cx="4537305" cy="192796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58" b="21704"/>
            <a:stretch/>
          </p:blipFill>
          <p:spPr>
            <a:xfrm>
              <a:off x="115718" y="1914804"/>
              <a:ext cx="4537305" cy="172453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866332" y="3575640"/>
              <a:ext cx="1899610" cy="26713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844" y="2936908"/>
              <a:ext cx="762586" cy="10723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4653023" y="2377207"/>
            <a:ext cx="3865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dirty="0"/>
              <a:t>The buttons are showed in a row at the bottom of the application.</a:t>
            </a:r>
            <a:r>
              <a:rPr lang="ko-KR" altLang="ko-KR" dirty="0"/>
              <a:t> </a:t>
            </a:r>
            <a:endParaRPr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ko-KR" dirty="0"/>
              <a:t>The buttons are at the bottom of the application whatever page the application shows.</a:t>
            </a:r>
            <a:r>
              <a:rPr lang="ko-KR" altLang="ko-KR" dirty="0"/>
              <a:t> </a:t>
            </a:r>
            <a:endParaRPr lang="en-US" altLang="ko-KR" dirty="0" smtClean="0"/>
          </a:p>
          <a:p>
            <a:endParaRPr kumimoji="1"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4695" y="1431758"/>
            <a:ext cx="3296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kumimoji="1" lang="en-US" altLang="ko-KR" sz="2000" b="1" u="sng" dirty="0" smtClean="0"/>
              <a:t>Non-functional req.</a:t>
            </a:r>
            <a:endParaRPr kumimoji="1" lang="ko-KR" alt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29765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33026" y="1868034"/>
            <a:ext cx="9194800" cy="3382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79890" y="2125276"/>
            <a:ext cx="6960873" cy="1153966"/>
          </a:xfrm>
        </p:spPr>
        <p:txBody>
          <a:bodyPr>
            <a:noAutofit/>
          </a:bodyPr>
          <a:lstStyle/>
          <a:p>
            <a:r>
              <a:rPr lang="en-US" altLang="ko-KR" sz="8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r>
              <a:rPr lang="en-US" altLang="ko-KR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nalysis Model</a:t>
            </a:r>
            <a:endParaRPr lang="ko-KR" altLang="en-US" sz="7200" b="1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89066" y="1184816"/>
            <a:ext cx="869813" cy="1153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en-US" altLang="ko-KR" sz="133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ko-KR" altLang="en-US" sz="13300" b="1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233026" y="4753508"/>
            <a:ext cx="9194800" cy="6181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733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Which?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20"/>
            <a:ext cx="7452658" cy="382308"/>
          </a:xfrm>
        </p:spPr>
        <p:txBody>
          <a:bodyPr/>
          <a:lstStyle/>
          <a:p>
            <a:r>
              <a:rPr lang="en-US" altLang="ko-KR" dirty="0" smtClean="0"/>
              <a:t>Which diagrams are selected?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502012" y="3723920"/>
            <a:ext cx="2252178" cy="439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Use Case Diagram</a:t>
            </a:r>
          </a:p>
          <a:p>
            <a:endParaRPr lang="en-US" altLang="ko-KR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204916" y="3807939"/>
            <a:ext cx="1981495" cy="35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Activity Diagram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64" y="2161714"/>
            <a:ext cx="2886075" cy="1457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814" y="1852732"/>
            <a:ext cx="9334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40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485339"/>
          </a:xfrm>
        </p:spPr>
        <p:txBody>
          <a:bodyPr/>
          <a:lstStyle/>
          <a:p>
            <a:r>
              <a:rPr lang="en-US" altLang="ko-KR" dirty="0" smtClean="0"/>
              <a:t>Why are we select these diagrams?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94053" y="2239029"/>
            <a:ext cx="7452658" cy="1598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 smtClean="0">
                <a:solidFill>
                  <a:schemeClr val="bg1">
                    <a:lumMod val="50000"/>
                  </a:schemeClr>
                </a:solidFill>
              </a:rPr>
              <a:t>Because…</a:t>
            </a:r>
          </a:p>
          <a:p>
            <a:pPr marL="0" indent="0">
              <a:buNone/>
            </a:pPr>
            <a:r>
              <a:rPr lang="en-US" altLang="ko-KR" sz="800" dirty="0" smtClean="0"/>
              <a:t> 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 smtClean="0"/>
              <a:t>HYU</a:t>
            </a:r>
            <a:r>
              <a:rPr lang="ko-KR" altLang="en-US" sz="3200" dirty="0" smtClean="0"/>
              <a:t>ⓔ</a:t>
            </a:r>
            <a:r>
              <a:rPr lang="en-US" altLang="ko-KR" sz="3200" dirty="0" smtClean="0"/>
              <a:t>mini is </a:t>
            </a:r>
            <a:r>
              <a:rPr lang="en-US" altLang="ko-KR" sz="3200" b="1" dirty="0" smtClean="0"/>
              <a:t>Activity-Oriented</a:t>
            </a:r>
            <a:r>
              <a:rPr lang="en-US" altLang="ko-KR" sz="3200" dirty="0" smtClean="0"/>
              <a:t> Application.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023164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HYU</a:t>
            </a:r>
            <a:r>
              <a:rPr lang="ko-KR" altLang="en-US" sz="2800" dirty="0"/>
              <a:t>ⓔ</a:t>
            </a:r>
            <a:r>
              <a:rPr lang="en-US" altLang="ko-KR" dirty="0"/>
              <a:t>mini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Target User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026639" y="1923406"/>
            <a:ext cx="3293743" cy="2615493"/>
            <a:chOff x="1026639" y="1939956"/>
            <a:chExt cx="3293743" cy="2615493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1026639" y="2417556"/>
              <a:ext cx="3293743" cy="2137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48035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 baseline="0">
                  <a:solidFill>
                    <a:schemeClr val="tx1"/>
                  </a:solidFill>
                  <a:latin typeface="Roboto" panose="02000000000000000000" pitchFamily="2" charset="0"/>
                  <a:ea typeface="나눔고딕" panose="020D0604000000000000" pitchFamily="50" charset="-127"/>
                  <a:cs typeface="Roboto" panose="02000000000000000000" pitchFamily="2" charset="0"/>
                </a:defRPr>
              </a:lvl1pPr>
            </a:lstStyle>
            <a:p>
              <a: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Seoul Campus</a:t>
              </a:r>
              <a:b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Professor</a:t>
              </a:r>
              <a:b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Academy</a:t>
              </a:r>
            </a:p>
            <a:p>
              <a: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Employee</a:t>
              </a:r>
            </a:p>
            <a:p>
              <a:r>
                <a:rPr lang="en-US" altLang="ko-KR" sz="7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endParaRPr lang="en-US" altLang="ko-KR" sz="2200" b="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ko-KR" sz="2400" b="0" dirty="0" smtClean="0"/>
                <a:t>… </a:t>
              </a:r>
              <a:r>
                <a:rPr lang="en-US" altLang="ko-KR" sz="2400" dirty="0" smtClean="0"/>
                <a:t>Too Complex!</a:t>
              </a: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1026639" y="1939956"/>
              <a:ext cx="1886133" cy="752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48035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 baseline="0">
                  <a:solidFill>
                    <a:schemeClr val="tx1"/>
                  </a:solidFill>
                  <a:latin typeface="Roboto" panose="02000000000000000000" pitchFamily="2" charset="0"/>
                  <a:ea typeface="나눔고딕" panose="020D0604000000000000" pitchFamily="50" charset="-127"/>
                  <a:cs typeface="Roboto" panose="02000000000000000000" pitchFamily="2" charset="0"/>
                </a:defRPr>
              </a:lvl1pPr>
            </a:lstStyle>
            <a:p>
              <a:r>
                <a:rPr lang="en-US" altLang="ko-KR" sz="3200" dirty="0" smtClean="0"/>
                <a:t>Original</a:t>
              </a:r>
              <a:endParaRPr lang="en-US" altLang="ko-KR" dirty="0" smtClean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861078" y="1923406"/>
            <a:ext cx="4185633" cy="2615493"/>
            <a:chOff x="508173" y="1939956"/>
            <a:chExt cx="4185633" cy="2615493"/>
          </a:xfrm>
        </p:grpSpPr>
        <p:sp>
          <p:nvSpPr>
            <p:cNvPr id="9" name="제목 1"/>
            <p:cNvSpPr txBox="1">
              <a:spLocks/>
            </p:cNvSpPr>
            <p:nvPr/>
          </p:nvSpPr>
          <p:spPr>
            <a:xfrm>
              <a:off x="508173" y="2417557"/>
              <a:ext cx="4185633" cy="213789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48035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 baseline="0">
                  <a:solidFill>
                    <a:schemeClr val="tx1"/>
                  </a:solidFill>
                  <a:latin typeface="Roboto" panose="02000000000000000000" pitchFamily="2" charset="0"/>
                  <a:ea typeface="나눔고딕" panose="020D0604000000000000" pitchFamily="50" charset="-127"/>
                  <a:cs typeface="Roboto" panose="02000000000000000000" pitchFamily="2" charset="0"/>
                </a:defRPr>
              </a:lvl1pPr>
            </a:lstStyle>
            <a:p>
              <a:r>
                <a:rPr lang="en-US" altLang="ko-KR" dirty="0" smtClean="0"/>
                <a:t>ERICA Student </a:t>
              </a:r>
              <a:r>
                <a:rPr lang="en-US" altLang="ko-KR" b="0" dirty="0" smtClean="0"/>
                <a:t>ONLY!</a:t>
              </a:r>
            </a:p>
          </p:txBody>
        </p:sp>
        <p:sp>
          <p:nvSpPr>
            <p:cNvPr id="10" name="제목 1"/>
            <p:cNvSpPr txBox="1">
              <a:spLocks/>
            </p:cNvSpPr>
            <p:nvPr/>
          </p:nvSpPr>
          <p:spPr>
            <a:xfrm>
              <a:off x="508173" y="1939956"/>
              <a:ext cx="2482311" cy="752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48035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 baseline="0">
                  <a:solidFill>
                    <a:schemeClr val="tx1"/>
                  </a:solidFill>
                  <a:latin typeface="Roboto" panose="02000000000000000000" pitchFamily="2" charset="0"/>
                  <a:ea typeface="나눔고딕" panose="020D0604000000000000" pitchFamily="50" charset="-127"/>
                  <a:cs typeface="Roboto" panose="02000000000000000000" pitchFamily="2" charset="0"/>
                </a:defRPr>
              </a:lvl1pPr>
            </a:lstStyle>
            <a:p>
              <a:r>
                <a:rPr lang="en-US" altLang="ko-KR" sz="3200" dirty="0" smtClean="0"/>
                <a:t>HYU</a:t>
              </a:r>
              <a:r>
                <a:rPr lang="ko-KR" altLang="en-US" sz="2600" dirty="0" smtClean="0"/>
                <a:t>ⓔ</a:t>
              </a:r>
              <a:r>
                <a:rPr lang="en-US" altLang="ko-KR" sz="3200" dirty="0" smtClean="0"/>
                <a:t>mini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9507377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360" y="1369060"/>
            <a:ext cx="7452360" cy="2932430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985">
                <a:sym typeface="+mn-ea"/>
              </a:rPr>
              <a:t>Activity Diagram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Log in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Log out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Find password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Change password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50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Wu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755" y="1051560"/>
            <a:ext cx="2713355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923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>
                <a:sym typeface="+mn-ea"/>
              </a:rPr>
              <a:t>Use Case 1.</a:t>
            </a:r>
            <a:r>
              <a:rPr lang="en-US" altLang="ko-KR" dirty="0" smtClean="0">
                <a:sym typeface="+mn-ea"/>
              </a:rPr>
              <a:t> Login/Logout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altLang="zh-CN"/>
              <a:t>Sign up</a:t>
            </a:r>
          </a:p>
          <a:p>
            <a:pPr marL="609600" lvl="1" indent="-285750">
              <a:buFont typeface="Arial" charset="0"/>
              <a:buChar char="•"/>
            </a:pPr>
            <a:r>
              <a:rPr lang="en-US" altLang="zh-CN"/>
              <a:t>In this application, we don't need it.</a:t>
            </a:r>
          </a:p>
          <a:p>
            <a:pPr marL="342900" lvl="0" indent="-342900">
              <a:buFont typeface="Arial" charset="0"/>
              <a:buChar char="•"/>
            </a:pPr>
            <a:r>
              <a:rPr lang="en-US" altLang="zh-CN"/>
              <a:t>Find password</a:t>
            </a:r>
          </a:p>
          <a:p>
            <a:pPr marL="609600" lvl="1" indent="-285750">
              <a:buFont typeface="Arial" charset="0"/>
              <a:buChar char="•"/>
            </a:pPr>
            <a:r>
              <a:rPr lang="en-US" altLang="zh-CN"/>
              <a:t>for students who forget their password</a:t>
            </a:r>
          </a:p>
          <a:p>
            <a:pPr marL="342900" lvl="0" indent="-342900">
              <a:buFont typeface="Arial" charset="0"/>
              <a:buChar char="•"/>
            </a:pPr>
            <a:r>
              <a:rPr lang="en-US" altLang="zh-CN"/>
              <a:t>Change password</a:t>
            </a:r>
          </a:p>
          <a:p>
            <a:pPr marL="609600" lvl="1" indent="-285750">
              <a:buFont typeface="Arial" charset="0"/>
              <a:buChar char="•"/>
            </a:pPr>
            <a:r>
              <a:rPr lang="en-US" altLang="zh-CN"/>
              <a:t>for student who did not change password for long time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9418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2.</a:t>
            </a:r>
            <a:r>
              <a:rPr lang="en-US" altLang="ko-KR" dirty="0" smtClean="0"/>
              <a:t> Main Page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52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JinHee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06" y="1268016"/>
            <a:ext cx="1481151" cy="329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569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53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690" y="1268016"/>
            <a:ext cx="3807849" cy="323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06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4.</a:t>
            </a:r>
            <a:r>
              <a:rPr lang="en-US" altLang="ko-KR" dirty="0" smtClean="0"/>
              <a:t> School Bus Schedule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195960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Use Case 4. School Bus Schedule</a:t>
            </a:r>
          </a:p>
          <a:p>
            <a:r>
              <a:rPr lang="en-US" altLang="ko-KR" dirty="0"/>
              <a:t>Use Case Diagram</a:t>
            </a:r>
            <a:r>
              <a:rPr lang="ko-KR" altLang="en-US" dirty="0"/>
              <a:t>과 </a:t>
            </a:r>
            <a:r>
              <a:rPr lang="en-US" altLang="ko-KR" dirty="0"/>
              <a:t>Activity Diagram </a:t>
            </a:r>
            <a:r>
              <a:rPr lang="ko-KR" altLang="en-US" dirty="0"/>
              <a:t>올려주세요</a:t>
            </a:r>
            <a:r>
              <a:rPr lang="en-US" altLang="ko-KR" dirty="0"/>
              <a:t>.(</a:t>
            </a:r>
            <a:r>
              <a:rPr lang="en-US" altLang="ko-KR" dirty="0" err="1"/>
              <a:t>Swimlane</a:t>
            </a:r>
            <a:r>
              <a:rPr lang="en-US" altLang="ko-KR" dirty="0"/>
              <a:t> </a:t>
            </a:r>
            <a:r>
              <a:rPr lang="ko-KR" altLang="en-US" dirty="0"/>
              <a:t>말고요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필요하다면 추가로 슬라이드를 넣으셔도 좋습니다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54</a:t>
            </a:fld>
            <a:r>
              <a:rPr lang="en-US" altLang="ko-KR" dirty="0" smtClean="0"/>
              <a:t>. Woo </a:t>
            </a:r>
            <a:r>
              <a:rPr lang="en-US" altLang="ko-KR" dirty="0" err="1" smtClean="0"/>
              <a:t>SeungYeon</a:t>
            </a:r>
            <a:r>
              <a:rPr lang="en-US" altLang="ko-KR" dirty="0" smtClean="0"/>
              <a:t>, Song </a:t>
            </a:r>
            <a:r>
              <a:rPr lang="en-US" altLang="ko-KR" dirty="0" err="1" smtClean="0"/>
              <a:t>HyeongSeok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9234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55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0134" y="1268016"/>
            <a:ext cx="5372100" cy="341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94053" y="2786355"/>
            <a:ext cx="2228715" cy="37783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Use </a:t>
            </a:r>
            <a:r>
              <a:rPr lang="en-US" altLang="ko-KR" dirty="0"/>
              <a:t>Case </a:t>
            </a:r>
            <a:r>
              <a:rPr lang="en-US" altLang="ko-KR" dirty="0" smtClean="0"/>
              <a:t>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38358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56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1026" name="Picture 2" descr="https://trello-attachments.s3.amazonaws.com/570e51d8fa57d841d5c360fd/821x809/e67816db690b1322d91e30967f499318/Activity_DIagram_lecture_schedu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142" y="1268016"/>
            <a:ext cx="3491977" cy="344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220687" y="1320912"/>
            <a:ext cx="2199389" cy="3691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Activity Diagram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59881" y="1683644"/>
            <a:ext cx="3859731" cy="29659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Show</a:t>
            </a:r>
            <a:br>
              <a:rPr lang="en-US" altLang="ko-KR" dirty="0" smtClean="0"/>
            </a:br>
            <a:r>
              <a:rPr lang="en-US" altLang="ko-KR" dirty="0" smtClean="0"/>
              <a:t>- Show the Lecture Schedule</a:t>
            </a:r>
          </a:p>
          <a:p>
            <a:r>
              <a:rPr lang="en-US" altLang="ko-KR" dirty="0" smtClean="0"/>
              <a:t>Download</a:t>
            </a:r>
            <a:br>
              <a:rPr lang="en-US" altLang="ko-KR" dirty="0" smtClean="0"/>
            </a:br>
            <a:r>
              <a:rPr lang="en-US" altLang="ko-KR" dirty="0" smtClean="0"/>
              <a:t>- Download to storage</a:t>
            </a:r>
          </a:p>
          <a:p>
            <a:r>
              <a:rPr lang="en-US" altLang="ko-KR" dirty="0" smtClean="0"/>
              <a:t>Share</a:t>
            </a:r>
            <a:br>
              <a:rPr lang="en-US" altLang="ko-KR" dirty="0" smtClean="0"/>
            </a:br>
            <a:r>
              <a:rPr lang="en-US" altLang="ko-KR" dirty="0" smtClean="0"/>
              <a:t>- Share Schedule to friends</a:t>
            </a:r>
          </a:p>
          <a:p>
            <a:r>
              <a:rPr lang="en-US" altLang="ko-KR" dirty="0" smtClean="0"/>
              <a:t>Highlight</a:t>
            </a:r>
            <a:br>
              <a:rPr lang="en-US" altLang="ko-KR" dirty="0" smtClean="0"/>
            </a:br>
            <a:r>
              <a:rPr lang="en-US" altLang="ko-KR" dirty="0" smtClean="0"/>
              <a:t>- Highlight the near by schedule</a:t>
            </a:r>
          </a:p>
          <a:p>
            <a:r>
              <a:rPr lang="en-US" altLang="ko-KR" dirty="0" smtClean="0"/>
              <a:t>Add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- Add schedule not only lecture</a:t>
            </a:r>
          </a:p>
        </p:txBody>
      </p:sp>
    </p:spTree>
    <p:extLst>
      <p:ext uri="{BB962C8B-B14F-4D97-AF65-F5344CB8AC3E}">
        <p14:creationId xmlns:p14="http://schemas.microsoft.com/office/powerpoint/2010/main" val="30651023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6.</a:t>
            </a:r>
            <a:r>
              <a:rPr lang="en-US" altLang="ko-KR" dirty="0" smtClean="0"/>
              <a:t> Weekly Menu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57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JinHee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465" y="1268016"/>
            <a:ext cx="2197834" cy="321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692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Case7.</a:t>
            </a:r>
            <a:r>
              <a:rPr lang="en-US" altLang="ko-KR" dirty="0" smtClean="0"/>
              <a:t> Manager 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245276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Use Case 7. Manager Page</a:t>
            </a:r>
          </a:p>
          <a:p>
            <a:r>
              <a:rPr lang="en-US" altLang="ko-KR" dirty="0"/>
              <a:t>Use Case Diagram</a:t>
            </a:r>
            <a:r>
              <a:rPr lang="ko-KR" altLang="en-US" dirty="0"/>
              <a:t>과 </a:t>
            </a:r>
            <a:r>
              <a:rPr lang="en-US" altLang="ko-KR" dirty="0"/>
              <a:t>Activity Diagram </a:t>
            </a:r>
            <a:r>
              <a:rPr lang="ko-KR" altLang="en-US" dirty="0"/>
              <a:t>올려주세요</a:t>
            </a:r>
            <a:r>
              <a:rPr lang="en-US" altLang="ko-KR" dirty="0"/>
              <a:t>.(</a:t>
            </a:r>
            <a:r>
              <a:rPr lang="en-US" altLang="ko-KR" dirty="0" err="1"/>
              <a:t>Swimlane</a:t>
            </a:r>
            <a:r>
              <a:rPr lang="en-US" altLang="ko-KR" dirty="0"/>
              <a:t> </a:t>
            </a:r>
            <a:r>
              <a:rPr lang="ko-KR" altLang="en-US" dirty="0"/>
              <a:t>말고요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필요하다면 추가로 슬라이드를 넣으셔도 좋습니다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58</a:t>
            </a:fld>
            <a:r>
              <a:rPr lang="en-US" altLang="ko-KR" dirty="0" smtClean="0"/>
              <a:t>. Woo </a:t>
            </a:r>
            <a:r>
              <a:rPr lang="en-US" altLang="ko-KR" dirty="0" err="1" smtClean="0"/>
              <a:t>SeungYeon</a:t>
            </a:r>
            <a:r>
              <a:rPr lang="en-US" altLang="ko-KR" dirty="0" smtClean="0"/>
              <a:t>, Song </a:t>
            </a:r>
            <a:r>
              <a:rPr lang="en-US" altLang="ko-KR" dirty="0" err="1" smtClean="0"/>
              <a:t>HyeongSeok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6543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8.</a:t>
            </a:r>
            <a:r>
              <a:rPr lang="en-US" altLang="ko-KR" dirty="0" smtClean="0"/>
              <a:t> Page Switch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59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4" y="1614507"/>
            <a:ext cx="3713111" cy="26531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11" y="1867927"/>
            <a:ext cx="17780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019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HYU</a:t>
            </a:r>
            <a:r>
              <a:rPr lang="ko-KR" altLang="en-US" sz="2800" dirty="0"/>
              <a:t>ⓔ</a:t>
            </a:r>
            <a:r>
              <a:rPr lang="en-US" altLang="ko-KR" dirty="0"/>
              <a:t>mini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Target </a:t>
            </a:r>
            <a:r>
              <a:rPr lang="en-US" altLang="ko-KR" dirty="0" smtClean="0"/>
              <a:t>Platform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165573" y="1871776"/>
            <a:ext cx="6309618" cy="2258390"/>
            <a:chOff x="1211642" y="1988948"/>
            <a:chExt cx="6309618" cy="2258390"/>
          </a:xfrm>
        </p:grpSpPr>
        <p:pic>
          <p:nvPicPr>
            <p:cNvPr id="1026" name="Picture 2" descr="http://1u88jj3r4db2x4txp44yqfj1.wpengine.netdna-cdn.com/wp-content/uploads/2013/04/ie-chrome-firefox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642" y="2469860"/>
              <a:ext cx="2395572" cy="1777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덧셈 기호 4"/>
            <p:cNvSpPr/>
            <p:nvPr/>
          </p:nvSpPr>
          <p:spPr>
            <a:xfrm>
              <a:off x="4128929" y="3052678"/>
              <a:ext cx="612226" cy="612226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http://storage.googleapis.com/ix_choosemuse/uploads/2016/02/android-log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2870" y="1988948"/>
              <a:ext cx="2258390" cy="2258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61286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534361" y="3701788"/>
            <a:ext cx="2116476" cy="1083072"/>
          </a:xfrm>
        </p:spPr>
        <p:txBody>
          <a:bodyPr>
            <a:norm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Roboto Black" panose="02000000000000000000" pitchFamily="2" charset="0"/>
                <a:cs typeface="Roboto Black" panose="02000000000000000000" pitchFamily="2" charset="0"/>
              </a:rPr>
              <a:t>Fin</a:t>
            </a:r>
            <a:r>
              <a:rPr lang="en-US" altLang="ko-KR" sz="4400" dirty="0" smtClean="0">
                <a:solidFill>
                  <a:schemeClr val="bg1"/>
                </a:solidFill>
                <a:latin typeface="Roboto Black" panose="02000000000000000000" pitchFamily="2" charset="0"/>
                <a:cs typeface="Roboto Black" panose="02000000000000000000" pitchFamily="2" charset="0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16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HYU</a:t>
            </a:r>
            <a:r>
              <a:rPr lang="ko-KR" altLang="en-US" sz="2800" dirty="0"/>
              <a:t>ⓔ</a:t>
            </a:r>
            <a:r>
              <a:rPr lang="en-US" altLang="ko-KR" dirty="0"/>
              <a:t>mini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Stakeholder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350540" y="1428314"/>
            <a:ext cx="3939684" cy="3230167"/>
            <a:chOff x="2350540" y="1402556"/>
            <a:chExt cx="3939684" cy="323016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540" y="1402556"/>
              <a:ext cx="3939684" cy="32301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524618" y="3204206"/>
              <a:ext cx="109517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ERICA</a:t>
              </a: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/>
              </a:r>
              <a:b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Students</a:t>
              </a:r>
              <a:endParaRPr lang="ko-KR" altLang="en-US" dirty="0"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26222" y="2083144"/>
              <a:ext cx="109356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Manager</a:t>
              </a:r>
              <a:b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altLang="ko-KR" sz="16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(School)</a:t>
              </a:r>
              <a:endParaRPr lang="ko-KR" altLang="en-US" sz="1600" dirty="0"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05104" y="2083145"/>
              <a:ext cx="11480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Prof. </a:t>
              </a: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/>
              </a:r>
              <a:b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Scott Lee</a:t>
              </a:r>
              <a:endParaRPr lang="ko-KR" altLang="en-US" dirty="0"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15335" y="3204205"/>
              <a:ext cx="132760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Ten</a:t>
              </a: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/>
              </a:r>
              <a:b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Developers</a:t>
              </a:r>
              <a:endParaRPr lang="ko-KR" altLang="en-US" dirty="0"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5990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571452" y="2774646"/>
            <a:ext cx="5562004" cy="1757022"/>
          </a:xfrm>
        </p:spPr>
        <p:txBody>
          <a:bodyPr>
            <a:noAutofit/>
          </a:bodyPr>
          <a:lstStyle/>
          <a:p>
            <a:r>
              <a:rPr lang="en-US" altLang="ko-KR" sz="13800" b="1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r>
              <a:rPr lang="en-US" altLang="ko-KR" sz="9600" b="1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crum</a:t>
            </a:r>
            <a:endParaRPr lang="ko-KR" altLang="en-US" sz="9600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278114" y="1116211"/>
            <a:ext cx="9194800" cy="1529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707084" y="272079"/>
            <a:ext cx="2784028" cy="44717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en-US" altLang="ko-KR" sz="19900" dirty="0" smtClean="0">
                <a:solidFill>
                  <a:schemeClr val="accent1">
                    <a:lumMod val="7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ko-KR" altLang="en-US" sz="19900" dirty="0">
              <a:solidFill>
                <a:schemeClr val="accent1">
                  <a:lumMod val="75000"/>
                </a:schemeClr>
              </a:solidFill>
              <a:latin typeface="Roboto Black" panose="02000000000000000000" pitchFamily="2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15218" y="4530903"/>
            <a:ext cx="9194800" cy="1800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64942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485339"/>
          </a:xfrm>
        </p:spPr>
        <p:txBody>
          <a:bodyPr/>
          <a:lstStyle/>
          <a:p>
            <a:r>
              <a:rPr lang="en-US" altLang="ko-KR" dirty="0" smtClean="0"/>
              <a:t>Why are we select Scrum?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94053" y="1955761"/>
            <a:ext cx="6515085" cy="710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800" b="1" dirty="0" smtClean="0"/>
              <a:t>Speed up </a:t>
            </a:r>
            <a:r>
              <a:rPr lang="en-US" altLang="ko-KR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94053" y="2926079"/>
            <a:ext cx="7452658" cy="769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Can introduce </a:t>
            </a:r>
            <a:r>
              <a:rPr lang="en-US" altLang="ko-KR" sz="4800" b="1" dirty="0" smtClean="0"/>
              <a:t>XP</a:t>
            </a:r>
            <a:r>
              <a:rPr lang="en-US" altLang="ko-KR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partially.</a:t>
            </a:r>
          </a:p>
        </p:txBody>
      </p:sp>
    </p:spTree>
    <p:extLst>
      <p:ext uri="{BB962C8B-B14F-4D97-AF65-F5344CB8AC3E}">
        <p14:creationId xmlns:p14="http://schemas.microsoft.com/office/powerpoint/2010/main" val="2579574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6224</TotalTime>
  <Words>1429</Words>
  <Application>Microsoft Office PowerPoint</Application>
  <PresentationFormat>사용자 지정</PresentationFormat>
  <Paragraphs>352</Paragraphs>
  <Slides>60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0" baseType="lpstr">
      <vt:lpstr>等线</vt:lpstr>
      <vt:lpstr>나눔고딕</vt:lpstr>
      <vt:lpstr>맑은 고딕</vt:lpstr>
      <vt:lpstr>Arial</vt:lpstr>
      <vt:lpstr>Calibri</vt:lpstr>
      <vt:lpstr>Roboto</vt:lpstr>
      <vt:lpstr>Roboto Black</vt:lpstr>
      <vt:lpstr>Roboto Light</vt:lpstr>
      <vt:lpstr>Wingdings</vt:lpstr>
      <vt:lpstr>Office 테마</vt:lpstr>
      <vt:lpstr>Software Engineering</vt:lpstr>
      <vt:lpstr>PowerPoint 프레젠테이션</vt:lpstr>
      <vt:lpstr>About our application</vt:lpstr>
      <vt:lpstr>HYUⓔmini</vt:lpstr>
      <vt:lpstr>HYUⓔmini</vt:lpstr>
      <vt:lpstr>HYUⓔmini</vt:lpstr>
      <vt:lpstr>HYUⓔmini</vt:lpstr>
      <vt:lpstr>Scrum</vt:lpstr>
      <vt:lpstr>Why?</vt:lpstr>
      <vt:lpstr>How?</vt:lpstr>
      <vt:lpstr>Scrum planning</vt:lpstr>
      <vt:lpstr>Scrum planning</vt:lpstr>
      <vt:lpstr>SRS</vt:lpstr>
      <vt:lpstr>SRS Format</vt:lpstr>
      <vt:lpstr>SRS Format</vt:lpstr>
      <vt:lpstr>SRS Format</vt:lpstr>
      <vt:lpstr>Use Case 1. Login/Logout</vt:lpstr>
      <vt:lpstr>Use Case 1. Login/Logout</vt:lpstr>
      <vt:lpstr>Use Case 1. Login/Logout</vt:lpstr>
      <vt:lpstr>Use Case 2. Main Page</vt:lpstr>
      <vt:lpstr>Use Case 2. Main Page</vt:lpstr>
      <vt:lpstr>Use Case 2. Main Page</vt:lpstr>
      <vt:lpstr>Use Case 3. BBS</vt:lpstr>
      <vt:lpstr>Use Case 3. BBS</vt:lpstr>
      <vt:lpstr>Use Case 3. BBS</vt:lpstr>
      <vt:lpstr>Use Case 3. BBS</vt:lpstr>
      <vt:lpstr>Use Case 3. BBS</vt:lpstr>
      <vt:lpstr>Use Case 3. BBS</vt:lpstr>
      <vt:lpstr>Use Case 4. School Bus Schedule</vt:lpstr>
      <vt:lpstr>Use Case 5. Time Table</vt:lpstr>
      <vt:lpstr>Use Case 5. Time Table</vt:lpstr>
      <vt:lpstr>Use Case 5. Time Table</vt:lpstr>
      <vt:lpstr>Use Case 5. Time Table</vt:lpstr>
      <vt:lpstr>Use Case 5. Time Table</vt:lpstr>
      <vt:lpstr>Use Case 5. Time Table</vt:lpstr>
      <vt:lpstr>Use Case 5. Time Table</vt:lpstr>
      <vt:lpstr>Use Case 5. Time Table</vt:lpstr>
      <vt:lpstr>Use Case 6. Weekly Menu</vt:lpstr>
      <vt:lpstr>Use Case 6. Weekly Menu</vt:lpstr>
      <vt:lpstr>Use Case 6. Weekly Menu</vt:lpstr>
      <vt:lpstr>Use Case 6. Weekly Menu</vt:lpstr>
      <vt:lpstr>Use Case 7. Manager Page</vt:lpstr>
      <vt:lpstr>Use Case 8. Page Switch</vt:lpstr>
      <vt:lpstr>Use Case 8. Page Switch</vt:lpstr>
      <vt:lpstr>Use Case 8. Page Switch</vt:lpstr>
      <vt:lpstr>Use Case 8. Page Switch</vt:lpstr>
      <vt:lpstr>Analysis Model</vt:lpstr>
      <vt:lpstr>Which?</vt:lpstr>
      <vt:lpstr>Why?</vt:lpstr>
      <vt:lpstr>Use Case 1. Login/Logout</vt:lpstr>
      <vt:lpstr>Use Case 1. Login/Logout</vt:lpstr>
      <vt:lpstr>Use Case 2. Main Page</vt:lpstr>
      <vt:lpstr>Use Case 3. BBS</vt:lpstr>
      <vt:lpstr>Use Case 4. School Bus Schedule</vt:lpstr>
      <vt:lpstr>Use Case 5. Time Table</vt:lpstr>
      <vt:lpstr>Use Case 5. Time Table</vt:lpstr>
      <vt:lpstr>Use Case 6. Weekly Menu</vt:lpstr>
      <vt:lpstr>Use Case7. Manager Page</vt:lpstr>
      <vt:lpstr>Use Case 8. Page Switch</vt:lpstr>
      <vt:lpstr>Fin.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안윤근</dc:creator>
  <cp:lastModifiedBy>안윤근</cp:lastModifiedBy>
  <cp:revision>131</cp:revision>
  <dcterms:created xsi:type="dcterms:W3CDTF">2016-04-13T08:37:04Z</dcterms:created>
  <dcterms:modified xsi:type="dcterms:W3CDTF">2016-04-21T05:07:57Z</dcterms:modified>
</cp:coreProperties>
</file>